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2" r:id="rId3"/>
    <p:sldId id="274" r:id="rId4"/>
    <p:sldId id="273" r:id="rId5"/>
    <p:sldId id="257" r:id="rId6"/>
    <p:sldId id="262" r:id="rId7"/>
    <p:sldId id="264" r:id="rId8"/>
    <p:sldId id="266" r:id="rId9"/>
    <p:sldId id="267" r:id="rId10"/>
    <p:sldId id="269" r:id="rId11"/>
    <p:sldId id="270" r:id="rId12"/>
    <p:sldId id="271" r:id="rId13"/>
    <p:sldId id="258" r:id="rId14"/>
    <p:sldId id="275" r:id="rId15"/>
    <p:sldId id="259" r:id="rId16"/>
    <p:sldId id="276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719"/>
  </p:normalViewPr>
  <p:slideViewPr>
    <p:cSldViewPr snapToGrid="0">
      <p:cViewPr>
        <p:scale>
          <a:sx n="100" d="100"/>
          <a:sy n="100" d="100"/>
        </p:scale>
        <p:origin x="1616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0EDA3-E9E6-9B4A-AB64-630ED58DA36A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2BD98-5B93-074A-A792-70CF9A267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15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2BD98-5B93-074A-A792-70CF9A267D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77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2BD98-5B93-074A-A792-70CF9A267D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5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2BD98-5B93-074A-A792-70CF9A267D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53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2BD98-5B93-074A-A792-70CF9A267D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4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2BD98-5B93-074A-A792-70CF9A267D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4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2BD98-5B93-074A-A792-70CF9A267D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41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2BD98-5B93-074A-A792-70CF9A267D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93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458F5-981B-C7ED-0E31-80244174A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9EF1FC-C286-D806-F4EB-F4D084640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F23E0-5798-EBD9-00FE-409947BB7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C9CA-7F46-014D-B261-FB12801EBD7F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1976C-66A2-01D9-6C3D-F1351C20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E2712-67C6-FE06-0A43-9FB5DEB1A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E45F3-D82C-BE43-B5E9-1BE39D39E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86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BAA7-465F-8AC3-B915-9FA64BE14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EF7B3F-8BAC-6659-0B43-9D481DECB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F54F5-0607-B0C6-FEC2-32869E622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C9CA-7F46-014D-B261-FB12801EBD7F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5B382-C89B-1C3F-44F2-AB6E06000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50262-67D4-62B4-C976-3BC3F9BA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E45F3-D82C-BE43-B5E9-1BE39D39E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61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251FB-6904-AC7B-7404-34492DA867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5C66E-0CA3-0B17-B69A-23264C366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BCED-EAB3-966B-E29B-9D2F8A9CF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C9CA-7F46-014D-B261-FB12801EBD7F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2225C-F9FD-3093-ACDF-E1997746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9FD66-B48B-B789-0DDE-CA6F24FA1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E45F3-D82C-BE43-B5E9-1BE39D39E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76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1C1B-9600-420B-BCBE-6A0550A9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1CC6-AC37-4785-47CE-12A49283E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9464B-55C0-74F3-3E65-E02B73BA5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C9CA-7F46-014D-B261-FB12801EBD7F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6FEA3-20E0-4385-0514-CD20BA29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ABDAC-432B-5633-2498-1C5C5F18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E45F3-D82C-BE43-B5E9-1BE39D39E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7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3042-877D-1B2A-FBD3-F0A8F9820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7C6A8-CCBD-797B-5F7A-1E27B5C96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CB5E1-02A9-856C-4CCF-67809722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C9CA-7F46-014D-B261-FB12801EBD7F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A69E9-E9E6-D66F-F1B1-53AAA608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9136A-CF16-5E5B-44BA-43479252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E45F3-D82C-BE43-B5E9-1BE39D39E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2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4FDB-EA30-0475-0E4D-46A1347C0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424F8-A9BD-744D-C17B-6C9EB33BB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89802-D8D9-8925-9CCB-70255754F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0FCF5-7594-E83C-CC67-0EA0DCD4C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C9CA-7F46-014D-B261-FB12801EBD7F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C27DA-7E8D-1C06-0B2B-06DA8F6E6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5381C-62E2-2F21-2AEA-0AB1C3AE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E45F3-D82C-BE43-B5E9-1BE39D39E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23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5B05-40E2-DEBB-7FCE-C809FD98C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9FAF8-00A0-9859-41D3-4E5666111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837D1-CE8F-D11F-543D-89D0164D5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99F1E-A91D-DC5D-92B0-C02AF2D721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FBF05-A21B-EF16-4EFA-84BB69282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662E8B-8CD8-1D1E-49C2-1E99CE088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C9CA-7F46-014D-B261-FB12801EBD7F}" type="datetimeFigureOut">
              <a:rPr lang="en-US" smtClean="0"/>
              <a:t>6/25/24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CD5007-58F7-2A8C-ADA9-0F713A1D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CC3F65-9D70-76FE-06E6-774A51BE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E45F3-D82C-BE43-B5E9-1BE39D39E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33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8FFE-8F48-8274-1378-4A1C8D0A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E0C07D-A4BE-34BB-846B-939B293E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C9CA-7F46-014D-B261-FB12801EBD7F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CD7F66-E099-5BC6-4E77-AC8FA9FAA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E1EAD-4EF9-77CF-C6EC-FD3E6C7D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E45F3-D82C-BE43-B5E9-1BE39D39E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0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1977D-F18F-5B9A-2F77-19B5E1E68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C9CA-7F46-014D-B261-FB12801EBD7F}" type="datetimeFigureOut">
              <a:rPr lang="en-US" smtClean="0"/>
              <a:t>6/25/24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9A9B83-09AD-DB4D-FD2C-E50613D61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87A5C-5857-1BAA-0FC2-2EE5F2DED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E45F3-D82C-BE43-B5E9-1BE39D39E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28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B5CF4-1A8A-E1D7-B9BB-B26A60B99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225C4-0C0D-403C-5D73-A92F2F832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CA84D-5150-420A-F67B-4CF8B26D2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306F6-688E-1CD4-FA78-9F88A7147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C9CA-7F46-014D-B261-FB12801EBD7F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BF566-8F97-DE22-53FD-51681E251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C3D9C-405E-3300-F2DE-E3C261D4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E45F3-D82C-BE43-B5E9-1BE39D39E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17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78571-F0E3-720E-8BC0-71628EC5C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C55D29-F65C-B647-6146-615C985491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1568A7-BC6E-9BE9-9E0D-657DA08E7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7875D-CE0C-3448-0D31-ED33162D5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C9CA-7F46-014D-B261-FB12801EBD7F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4E4D4-C88D-DD0C-9123-52095FC11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2AB9F-0EAE-734C-4370-7DAD29190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E45F3-D82C-BE43-B5E9-1BE39D39E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2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69E44-B94E-586E-2D24-0F8DD6D7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45878-89B9-3018-6879-2F1D86727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CE61B-5B4D-CBF1-C5A3-8A9FB0CB5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01C9CA-7F46-014D-B261-FB12801EBD7F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BC338-884F-E3DE-1CF8-5F91C5D69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79535-E4B7-C6D2-6958-AC49DC011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FE45F3-D82C-BE43-B5E9-1BE39D39E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8.emf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1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8.emf"/><Relationship Id="rId9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3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8.emf"/><Relationship Id="rId9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4.emf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8.emf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96757-956B-59C9-B93D-8D906AEC44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TREDNET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E82D97-B0BF-6720-331A-14322DD9F3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Lab Talk, June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09650-A1EA-1AAB-0813-ABCFC30BB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339"/>
          <a:stretch/>
        </p:blipFill>
        <p:spPr>
          <a:xfrm>
            <a:off x="14146212" y="2535950"/>
            <a:ext cx="1473200" cy="1646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5DADD-B2BE-25CB-8C54-02DD8D43C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7" b="50069"/>
          <a:stretch/>
        </p:blipFill>
        <p:spPr>
          <a:xfrm>
            <a:off x="12620462" y="2535950"/>
            <a:ext cx="1473200" cy="17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01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DC9F9F-4636-2F15-CB9F-8B6328912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29" t="21806" r="49273" b="54354"/>
          <a:stretch/>
        </p:blipFill>
        <p:spPr>
          <a:xfrm rot="10800000">
            <a:off x="-10275947" y="3493644"/>
            <a:ext cx="401263" cy="3271838"/>
          </a:xfrm>
          <a:prstGeom prst="rect">
            <a:avLst/>
          </a:prstGeom>
        </p:spPr>
      </p:pic>
      <p:pic>
        <p:nvPicPr>
          <p:cNvPr id="5124" name="Picture 4" descr="History of the NIH Logo | National Institutes of Health (NIH)">
            <a:extLst>
              <a:ext uri="{FF2B5EF4-FFF2-40B4-BE49-F238E27FC236}">
                <a16:creationId xmlns:a16="http://schemas.microsoft.com/office/drawing/2014/main" id="{07B7F1BF-236F-88A0-E484-57C96E3CA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015" y="3341538"/>
            <a:ext cx="1224115" cy="122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7E194C-0842-4273-C707-DC89FCAF128B}"/>
              </a:ext>
            </a:extLst>
          </p:cNvPr>
          <p:cNvCxnSpPr>
            <a:cxnSpLocks/>
          </p:cNvCxnSpPr>
          <p:nvPr/>
        </p:nvCxnSpPr>
        <p:spPr>
          <a:xfrm>
            <a:off x="-5182491" y="943016"/>
            <a:ext cx="149393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8E4821-731B-1D1D-D501-BAECFD6E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93" y="-167798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 deep learning model </a:t>
            </a:r>
            <a:br>
              <a:rPr lang="en-US" dirty="0"/>
            </a:br>
            <a:r>
              <a:rPr lang="en-US" dirty="0"/>
              <a:t>for enhancer activity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AAEB4C-D532-2B31-9849-702360858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339"/>
          <a:stretch/>
        </p:blipFill>
        <p:spPr>
          <a:xfrm>
            <a:off x="10617200" y="-1999264"/>
            <a:ext cx="1473200" cy="1646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01B77D-BD77-6236-86B3-716BDDAF41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7" b="50069"/>
          <a:stretch/>
        </p:blipFill>
        <p:spPr>
          <a:xfrm>
            <a:off x="9091450" y="-1999264"/>
            <a:ext cx="1473200" cy="17861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930910E6-B3F7-3336-484A-ECADEE4FE338}"/>
              </a:ext>
            </a:extLst>
          </p:cNvPr>
          <p:cNvGrpSpPr/>
          <p:nvPr/>
        </p:nvGrpSpPr>
        <p:grpSpPr>
          <a:xfrm>
            <a:off x="-2516641" y="51279"/>
            <a:ext cx="2259724" cy="1734207"/>
            <a:chOff x="1604080" y="2680138"/>
            <a:chExt cx="2259724" cy="1734207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CF32A03-CA7F-A92A-1E6E-90F79546987D}"/>
                </a:ext>
              </a:extLst>
            </p:cNvPr>
            <p:cNvSpPr/>
            <p:nvPr/>
          </p:nvSpPr>
          <p:spPr>
            <a:xfrm>
              <a:off x="1604080" y="2680138"/>
              <a:ext cx="2259724" cy="17342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7F752-9C1B-A3CA-F559-C4CDB86EB839}"/>
                </a:ext>
              </a:extLst>
            </p:cNvPr>
            <p:cNvSpPr txBox="1"/>
            <p:nvPr/>
          </p:nvSpPr>
          <p:spPr>
            <a:xfrm>
              <a:off x="2248071" y="3362575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A261513-F992-3AFD-78C1-0EF8E4FEC165}"/>
              </a:ext>
            </a:extLst>
          </p:cNvPr>
          <p:cNvGrpSpPr/>
          <p:nvPr/>
        </p:nvGrpSpPr>
        <p:grpSpPr>
          <a:xfrm>
            <a:off x="-7839822" y="90730"/>
            <a:ext cx="2259724" cy="1734207"/>
            <a:chOff x="4796391" y="2680138"/>
            <a:chExt cx="2259724" cy="173420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FB3A1EC-99AF-B612-5C21-359D027D4B80}"/>
                </a:ext>
              </a:extLst>
            </p:cNvPr>
            <p:cNvSpPr/>
            <p:nvPr/>
          </p:nvSpPr>
          <p:spPr>
            <a:xfrm>
              <a:off x="4796391" y="2680138"/>
              <a:ext cx="2259724" cy="17342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028151-FCF8-EE4C-9754-BF0FE13AD3B0}"/>
                </a:ext>
              </a:extLst>
            </p:cNvPr>
            <p:cNvSpPr txBox="1"/>
            <p:nvPr/>
          </p:nvSpPr>
          <p:spPr>
            <a:xfrm>
              <a:off x="5477046" y="3391150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 2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2BB4239-7698-1530-0CBD-D2D1362BCEBB}"/>
              </a:ext>
            </a:extLst>
          </p:cNvPr>
          <p:cNvGrpSpPr/>
          <p:nvPr/>
        </p:nvGrpSpPr>
        <p:grpSpPr>
          <a:xfrm>
            <a:off x="12832987" y="52744"/>
            <a:ext cx="2259724" cy="1734207"/>
            <a:chOff x="7988703" y="2688183"/>
            <a:chExt cx="2259724" cy="173420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0C3BFE7-CE6C-435D-6AB1-46E94CB68CED}"/>
                </a:ext>
              </a:extLst>
            </p:cNvPr>
            <p:cNvSpPr/>
            <p:nvPr/>
          </p:nvSpPr>
          <p:spPr>
            <a:xfrm>
              <a:off x="7988703" y="2688183"/>
              <a:ext cx="2259724" cy="17342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EB6DDA-8F76-2452-A336-4A34FAD02630}"/>
                </a:ext>
              </a:extLst>
            </p:cNvPr>
            <p:cNvSpPr txBox="1"/>
            <p:nvPr/>
          </p:nvSpPr>
          <p:spPr>
            <a:xfrm>
              <a:off x="8632694" y="3391150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 3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E5C96C-4EDE-D3F2-AC34-3954C8902026}"/>
              </a:ext>
            </a:extLst>
          </p:cNvPr>
          <p:cNvGrpSpPr/>
          <p:nvPr/>
        </p:nvGrpSpPr>
        <p:grpSpPr>
          <a:xfrm>
            <a:off x="-6043531" y="885864"/>
            <a:ext cx="1774781" cy="2101326"/>
            <a:chOff x="233947" y="3514723"/>
            <a:chExt cx="1774781" cy="21013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E91CD6-5FB2-DADB-84C3-EC8D274A1CBC}"/>
                </a:ext>
              </a:extLst>
            </p:cNvPr>
            <p:cNvSpPr txBox="1"/>
            <p:nvPr/>
          </p:nvSpPr>
          <p:spPr>
            <a:xfrm>
              <a:off x="233947" y="5246717"/>
              <a:ext cx="1774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genome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A969A4C-44BA-29A4-E5D4-CFDF5AE5AB5F}"/>
                </a:ext>
              </a:extLst>
            </p:cNvPr>
            <p:cNvGrpSpPr/>
            <p:nvPr/>
          </p:nvGrpSpPr>
          <p:grpSpPr>
            <a:xfrm>
              <a:off x="1064186" y="3514723"/>
              <a:ext cx="143940" cy="1731994"/>
              <a:chOff x="1064186" y="3514723"/>
              <a:chExt cx="143940" cy="1731994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69C7435-D1F7-001C-736C-415B49428B22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 flipV="1">
                <a:off x="1121338" y="3571875"/>
                <a:ext cx="737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909A558-6B07-2B63-BE27-AE1F77928218}"/>
                  </a:ext>
                </a:extLst>
              </p:cNvPr>
              <p:cNvSpPr/>
              <p:nvPr/>
            </p:nvSpPr>
            <p:spPr>
              <a:xfrm>
                <a:off x="1064186" y="3514723"/>
                <a:ext cx="143940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66EBE7F-2D2B-8802-3410-8D28839ACB05}"/>
              </a:ext>
            </a:extLst>
          </p:cNvPr>
          <p:cNvGrpSpPr/>
          <p:nvPr/>
        </p:nvGrpSpPr>
        <p:grpSpPr>
          <a:xfrm>
            <a:off x="-11215692" y="885864"/>
            <a:ext cx="2280753" cy="2407668"/>
            <a:chOff x="3195106" y="3514723"/>
            <a:chExt cx="2280753" cy="24076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643A05-7B06-C8A9-0EC7-64D80B2F4EB3}"/>
                </a:ext>
              </a:extLst>
            </p:cNvPr>
            <p:cNvSpPr txBox="1"/>
            <p:nvPr/>
          </p:nvSpPr>
          <p:spPr>
            <a:xfrm>
              <a:off x="3195106" y="5276060"/>
              <a:ext cx="22807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Regulatory elements </a:t>
              </a:r>
            </a:p>
            <a:p>
              <a:pPr algn="ctr"/>
              <a:r>
                <a:rPr lang="en-US" dirty="0"/>
                <a:t>annotations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49A52DB-C303-0D64-42A0-77A374C0278B}"/>
                </a:ext>
              </a:extLst>
            </p:cNvPr>
            <p:cNvGrpSpPr/>
            <p:nvPr/>
          </p:nvGrpSpPr>
          <p:grpSpPr>
            <a:xfrm>
              <a:off x="4278874" y="3514723"/>
              <a:ext cx="143940" cy="1731994"/>
              <a:chOff x="4278874" y="3514723"/>
              <a:chExt cx="143940" cy="173199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97CF099-FED3-51F2-C661-D2D99FCB05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5483" y="3571875"/>
                <a:ext cx="737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8B9F6E0-5A1F-3E79-7C80-368280856647}"/>
                  </a:ext>
                </a:extLst>
              </p:cNvPr>
              <p:cNvSpPr/>
              <p:nvPr/>
            </p:nvSpPr>
            <p:spPr>
              <a:xfrm>
                <a:off x="4278874" y="3514723"/>
                <a:ext cx="143940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5CD7194-14CB-E18B-184A-F34EC4459273}"/>
              </a:ext>
            </a:extLst>
          </p:cNvPr>
          <p:cNvGrpSpPr/>
          <p:nvPr/>
        </p:nvGrpSpPr>
        <p:grpSpPr>
          <a:xfrm>
            <a:off x="-3817885" y="886512"/>
            <a:ext cx="2491451" cy="2378325"/>
            <a:chOff x="6275869" y="3514723"/>
            <a:chExt cx="2491451" cy="237832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C13392-B78E-AB39-AA9C-0B94E1AD9F5E}"/>
                </a:ext>
              </a:extLst>
            </p:cNvPr>
            <p:cNvSpPr txBox="1"/>
            <p:nvPr/>
          </p:nvSpPr>
          <p:spPr>
            <a:xfrm>
              <a:off x="6275869" y="5246717"/>
              <a:ext cx="24914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 algn="ctr"/>
              <a:r>
                <a:rPr lang="en-US" dirty="0"/>
                <a:t>Cross-tissue enhancer </a:t>
              </a:r>
            </a:p>
            <a:p>
              <a:pPr algn="ctr"/>
              <a:r>
                <a:rPr lang="en-US" dirty="0"/>
                <a:t>activity 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78DE8D6-C7FD-B256-9EC0-F1EFCF7100DE}"/>
                </a:ext>
              </a:extLst>
            </p:cNvPr>
            <p:cNvGrpSpPr/>
            <p:nvPr/>
          </p:nvGrpSpPr>
          <p:grpSpPr>
            <a:xfrm>
              <a:off x="7464987" y="3514723"/>
              <a:ext cx="143940" cy="1731994"/>
              <a:chOff x="7464987" y="3514723"/>
              <a:chExt cx="143940" cy="1731994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019F04D-B06E-CF4A-15DE-0DF71252A8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1595" y="3571875"/>
                <a:ext cx="737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138D0D2-FD20-67BB-3D4E-FF52CC64B6B9}"/>
                  </a:ext>
                </a:extLst>
              </p:cNvPr>
              <p:cNvSpPr/>
              <p:nvPr/>
            </p:nvSpPr>
            <p:spPr>
              <a:xfrm>
                <a:off x="7464987" y="3514723"/>
                <a:ext cx="143940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35EF649-AFFC-9DB7-85D8-2B6118765FF7}"/>
              </a:ext>
            </a:extLst>
          </p:cNvPr>
          <p:cNvGrpSpPr/>
          <p:nvPr/>
        </p:nvGrpSpPr>
        <p:grpSpPr>
          <a:xfrm>
            <a:off x="17420893" y="3371848"/>
            <a:ext cx="2770909" cy="2378325"/>
            <a:chOff x="9490378" y="3514723"/>
            <a:chExt cx="2770909" cy="237832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96DDD3-0815-8E61-F6AC-30A37ECF3321}"/>
                </a:ext>
              </a:extLst>
            </p:cNvPr>
            <p:cNvSpPr txBox="1"/>
            <p:nvPr/>
          </p:nvSpPr>
          <p:spPr>
            <a:xfrm>
              <a:off x="9490378" y="5246717"/>
              <a:ext cx="277090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Enhancer mutational </a:t>
              </a:r>
            </a:p>
            <a:p>
              <a:pPr algn="ctr"/>
              <a:r>
                <a:rPr lang="en-US" dirty="0"/>
                <a:t>profiles 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DB2273A-C533-8E21-23EC-E4804CE4506C}"/>
                </a:ext>
              </a:extLst>
            </p:cNvPr>
            <p:cNvGrpSpPr/>
            <p:nvPr/>
          </p:nvGrpSpPr>
          <p:grpSpPr>
            <a:xfrm>
              <a:off x="10787772" y="3514723"/>
              <a:ext cx="130855" cy="1731994"/>
              <a:chOff x="10787772" y="3514723"/>
              <a:chExt cx="130855" cy="1731994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CFA649-CDE4-CE48-D679-9E04DD3FE6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38172" y="3571875"/>
                <a:ext cx="670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F2F998D-9229-C8E7-E7BC-4038E20C7F8D}"/>
                  </a:ext>
                </a:extLst>
              </p:cNvPr>
              <p:cNvSpPr/>
              <p:nvPr/>
            </p:nvSpPr>
            <p:spPr>
              <a:xfrm>
                <a:off x="10787772" y="3514723"/>
                <a:ext cx="130855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3BE54E8-860F-E465-23C7-147CBFE13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13"/>
          <a:stretch/>
        </p:blipFill>
        <p:spPr bwMode="auto">
          <a:xfrm>
            <a:off x="795373" y="7345820"/>
            <a:ext cx="10163804" cy="254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E39915-9DA3-8DB2-3394-6C2AD5BB9136}"/>
              </a:ext>
            </a:extLst>
          </p:cNvPr>
          <p:cNvSpPr txBox="1"/>
          <p:nvPr/>
        </p:nvSpPr>
        <p:spPr>
          <a:xfrm>
            <a:off x="8789954" y="10047326"/>
            <a:ext cx="3471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Hudaiberdiev</a:t>
            </a:r>
            <a:r>
              <a:rPr lang="en-US" dirty="0"/>
              <a:t>, S. et al., 2023</a:t>
            </a:r>
          </a:p>
        </p:txBody>
      </p:sp>
      <p:pic>
        <p:nvPicPr>
          <p:cNvPr id="5122" name="Picture 2" descr="ENCODE (Encyclopedia Of DNA Elements) | Cherry Lab">
            <a:extLst>
              <a:ext uri="{FF2B5EF4-FFF2-40B4-BE49-F238E27FC236}">
                <a16:creationId xmlns:a16="http://schemas.microsoft.com/office/drawing/2014/main" id="{96C4FC6E-6718-19F8-D981-188CA414D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03061" y="3148823"/>
            <a:ext cx="1887666" cy="188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62CE56-6D27-E45A-CD95-A6EC7897EFB1}"/>
              </a:ext>
            </a:extLst>
          </p:cNvPr>
          <p:cNvSpPr txBox="1"/>
          <p:nvPr/>
        </p:nvSpPr>
        <p:spPr>
          <a:xfrm>
            <a:off x="-3088515" y="4376915"/>
            <a:ext cx="3088515" cy="377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250"/>
              </a:lnSpc>
              <a:spcBef>
                <a:spcPts val="2000"/>
              </a:spcBef>
              <a:spcAft>
                <a:spcPts val="1000"/>
              </a:spcAft>
            </a:pPr>
            <a:r>
              <a:rPr lang="en-US" b="1" dirty="0"/>
              <a:t>Roadmap Epigenomics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1EE8B7E-EF47-551B-AD6A-F96BDFBFCF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502" t="64452" r="52108" b="2179"/>
          <a:stretch/>
        </p:blipFill>
        <p:spPr>
          <a:xfrm>
            <a:off x="-5069352" y="3319255"/>
            <a:ext cx="4274713" cy="3110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D3A5A-BE81-CBE9-751F-73A7B5D982E4}"/>
              </a:ext>
            </a:extLst>
          </p:cNvPr>
          <p:cNvSpPr txBox="1"/>
          <p:nvPr/>
        </p:nvSpPr>
        <p:spPr>
          <a:xfrm>
            <a:off x="-11810983" y="3180221"/>
            <a:ext cx="3471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(2-4k features)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2B4474-E0FD-EB45-8265-03D70125F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212189" y="3364887"/>
            <a:ext cx="4699931" cy="32464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6C75AE-1357-6022-F7E9-9C7BD18192D2}"/>
              </a:ext>
            </a:extLst>
          </p:cNvPr>
          <p:cNvSpPr txBox="1"/>
          <p:nvPr/>
        </p:nvSpPr>
        <p:spPr>
          <a:xfrm>
            <a:off x="-4307827" y="3100265"/>
            <a:ext cx="3471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(44 tissues/cell lines)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F70D28-C10F-D886-7B34-5A72C27D87BC}"/>
              </a:ext>
            </a:extLst>
          </p:cNvPr>
          <p:cNvCxnSpPr>
            <a:cxnSpLocks/>
          </p:cNvCxnSpPr>
          <p:nvPr/>
        </p:nvCxnSpPr>
        <p:spPr>
          <a:xfrm flipV="1">
            <a:off x="-6757783" y="1618116"/>
            <a:ext cx="0" cy="7091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2B5E5F4-3D7D-B0A3-4025-40F492282074}"/>
              </a:ext>
            </a:extLst>
          </p:cNvPr>
          <p:cNvSpPr/>
          <p:nvPr/>
        </p:nvSpPr>
        <p:spPr>
          <a:xfrm>
            <a:off x="-6827925" y="2365399"/>
            <a:ext cx="143940" cy="14394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D3F6B2-678B-DB15-85F2-70FE70FA951F}"/>
              </a:ext>
            </a:extLst>
          </p:cNvPr>
          <p:cNvSpPr txBox="1"/>
          <p:nvPr/>
        </p:nvSpPr>
        <p:spPr>
          <a:xfrm>
            <a:off x="-8486446" y="2741524"/>
            <a:ext cx="3471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(tissue/cell line specific)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2A17BA-CA16-C752-661D-09B9F1A085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4913" y="0"/>
            <a:ext cx="7722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4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07B65E3-8E26-F59A-C95C-8D5CC3AE8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191" y="1103048"/>
            <a:ext cx="5816600" cy="562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DC9F9F-4636-2F15-CB9F-8B63289127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829" t="21806" r="49273" b="54354"/>
          <a:stretch/>
        </p:blipFill>
        <p:spPr>
          <a:xfrm rot="10800000">
            <a:off x="-10275947" y="3493644"/>
            <a:ext cx="401263" cy="3271838"/>
          </a:xfrm>
          <a:prstGeom prst="rect">
            <a:avLst/>
          </a:prstGeom>
        </p:spPr>
      </p:pic>
      <p:pic>
        <p:nvPicPr>
          <p:cNvPr id="5124" name="Picture 4" descr="History of the NIH Logo | National Institutes of Health (NIH)">
            <a:extLst>
              <a:ext uri="{FF2B5EF4-FFF2-40B4-BE49-F238E27FC236}">
                <a16:creationId xmlns:a16="http://schemas.microsoft.com/office/drawing/2014/main" id="{07B7F1BF-236F-88A0-E484-57C96E3CA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015" y="3341538"/>
            <a:ext cx="1224115" cy="122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7E194C-0842-4273-C707-DC89FCAF128B}"/>
              </a:ext>
            </a:extLst>
          </p:cNvPr>
          <p:cNvCxnSpPr>
            <a:cxnSpLocks/>
          </p:cNvCxnSpPr>
          <p:nvPr/>
        </p:nvCxnSpPr>
        <p:spPr>
          <a:xfrm>
            <a:off x="-5182491" y="943016"/>
            <a:ext cx="54767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8E4821-731B-1D1D-D501-BAECFD6E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93" y="27759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TREDNet</a:t>
            </a:r>
            <a:r>
              <a:rPr lang="en-US" dirty="0"/>
              <a:t> predicts strong effects of mutations within motifs of key liver TFs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AAEB4C-D532-2B31-9849-7023608583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6339"/>
          <a:stretch/>
        </p:blipFill>
        <p:spPr>
          <a:xfrm>
            <a:off x="10617200" y="-1999264"/>
            <a:ext cx="1473200" cy="1646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01B77D-BD77-6236-86B3-716BDDAF41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77" b="50069"/>
          <a:stretch/>
        </p:blipFill>
        <p:spPr>
          <a:xfrm>
            <a:off x="9091450" y="-1999264"/>
            <a:ext cx="1473200" cy="17861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930910E6-B3F7-3336-484A-ECADEE4FE338}"/>
              </a:ext>
            </a:extLst>
          </p:cNvPr>
          <p:cNvGrpSpPr/>
          <p:nvPr/>
        </p:nvGrpSpPr>
        <p:grpSpPr>
          <a:xfrm>
            <a:off x="-2516641" y="51279"/>
            <a:ext cx="2259724" cy="1734207"/>
            <a:chOff x="1604080" y="2680138"/>
            <a:chExt cx="2259724" cy="1734207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CF32A03-CA7F-A92A-1E6E-90F79546987D}"/>
                </a:ext>
              </a:extLst>
            </p:cNvPr>
            <p:cNvSpPr/>
            <p:nvPr/>
          </p:nvSpPr>
          <p:spPr>
            <a:xfrm>
              <a:off x="1604080" y="2680138"/>
              <a:ext cx="2259724" cy="17342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7F752-9C1B-A3CA-F559-C4CDB86EB839}"/>
                </a:ext>
              </a:extLst>
            </p:cNvPr>
            <p:cNvSpPr txBox="1"/>
            <p:nvPr/>
          </p:nvSpPr>
          <p:spPr>
            <a:xfrm>
              <a:off x="2248071" y="3362575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A261513-F992-3AFD-78C1-0EF8E4FEC165}"/>
              </a:ext>
            </a:extLst>
          </p:cNvPr>
          <p:cNvGrpSpPr/>
          <p:nvPr/>
        </p:nvGrpSpPr>
        <p:grpSpPr>
          <a:xfrm>
            <a:off x="-7839822" y="90730"/>
            <a:ext cx="2259724" cy="1734207"/>
            <a:chOff x="4796391" y="2680138"/>
            <a:chExt cx="2259724" cy="173420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FB3A1EC-99AF-B612-5C21-359D027D4B80}"/>
                </a:ext>
              </a:extLst>
            </p:cNvPr>
            <p:cNvSpPr/>
            <p:nvPr/>
          </p:nvSpPr>
          <p:spPr>
            <a:xfrm>
              <a:off x="4796391" y="2680138"/>
              <a:ext cx="2259724" cy="17342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028151-FCF8-EE4C-9754-BF0FE13AD3B0}"/>
                </a:ext>
              </a:extLst>
            </p:cNvPr>
            <p:cNvSpPr txBox="1"/>
            <p:nvPr/>
          </p:nvSpPr>
          <p:spPr>
            <a:xfrm>
              <a:off x="5477046" y="3391150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 2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2BB4239-7698-1530-0CBD-D2D1362BCEBB}"/>
              </a:ext>
            </a:extLst>
          </p:cNvPr>
          <p:cNvGrpSpPr/>
          <p:nvPr/>
        </p:nvGrpSpPr>
        <p:grpSpPr>
          <a:xfrm>
            <a:off x="15136013" y="52744"/>
            <a:ext cx="2259724" cy="1734207"/>
            <a:chOff x="7988703" y="2688183"/>
            <a:chExt cx="2259724" cy="173420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0C3BFE7-CE6C-435D-6AB1-46E94CB68CED}"/>
                </a:ext>
              </a:extLst>
            </p:cNvPr>
            <p:cNvSpPr/>
            <p:nvPr/>
          </p:nvSpPr>
          <p:spPr>
            <a:xfrm>
              <a:off x="7988703" y="2688183"/>
              <a:ext cx="2259724" cy="17342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EB6DDA-8F76-2452-A336-4A34FAD02630}"/>
                </a:ext>
              </a:extLst>
            </p:cNvPr>
            <p:cNvSpPr txBox="1"/>
            <p:nvPr/>
          </p:nvSpPr>
          <p:spPr>
            <a:xfrm>
              <a:off x="8632694" y="3391150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 3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E5C96C-4EDE-D3F2-AC34-3954C8902026}"/>
              </a:ext>
            </a:extLst>
          </p:cNvPr>
          <p:cNvGrpSpPr/>
          <p:nvPr/>
        </p:nvGrpSpPr>
        <p:grpSpPr>
          <a:xfrm>
            <a:off x="-6043531" y="885864"/>
            <a:ext cx="1774781" cy="2101326"/>
            <a:chOff x="233947" y="3514723"/>
            <a:chExt cx="1774781" cy="21013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E91CD6-5FB2-DADB-84C3-EC8D274A1CBC}"/>
                </a:ext>
              </a:extLst>
            </p:cNvPr>
            <p:cNvSpPr txBox="1"/>
            <p:nvPr/>
          </p:nvSpPr>
          <p:spPr>
            <a:xfrm>
              <a:off x="233947" y="5246717"/>
              <a:ext cx="1774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genome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A969A4C-44BA-29A4-E5D4-CFDF5AE5AB5F}"/>
                </a:ext>
              </a:extLst>
            </p:cNvPr>
            <p:cNvGrpSpPr/>
            <p:nvPr/>
          </p:nvGrpSpPr>
          <p:grpSpPr>
            <a:xfrm>
              <a:off x="1064186" y="3514723"/>
              <a:ext cx="143940" cy="1731994"/>
              <a:chOff x="1064186" y="3514723"/>
              <a:chExt cx="143940" cy="1731994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69C7435-D1F7-001C-736C-415B49428B22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 flipV="1">
                <a:off x="1121338" y="3571875"/>
                <a:ext cx="737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909A558-6B07-2B63-BE27-AE1F77928218}"/>
                  </a:ext>
                </a:extLst>
              </p:cNvPr>
              <p:cNvSpPr/>
              <p:nvPr/>
            </p:nvSpPr>
            <p:spPr>
              <a:xfrm>
                <a:off x="1064186" y="3514723"/>
                <a:ext cx="143940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66EBE7F-2D2B-8802-3410-8D28839ACB05}"/>
              </a:ext>
            </a:extLst>
          </p:cNvPr>
          <p:cNvGrpSpPr/>
          <p:nvPr/>
        </p:nvGrpSpPr>
        <p:grpSpPr>
          <a:xfrm>
            <a:off x="-11215692" y="885864"/>
            <a:ext cx="2280753" cy="2407668"/>
            <a:chOff x="3195106" y="3514723"/>
            <a:chExt cx="2280753" cy="24076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643A05-7B06-C8A9-0EC7-64D80B2F4EB3}"/>
                </a:ext>
              </a:extLst>
            </p:cNvPr>
            <p:cNvSpPr txBox="1"/>
            <p:nvPr/>
          </p:nvSpPr>
          <p:spPr>
            <a:xfrm>
              <a:off x="3195106" y="5276060"/>
              <a:ext cx="22807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Regulatory elements </a:t>
              </a:r>
            </a:p>
            <a:p>
              <a:pPr algn="ctr"/>
              <a:r>
                <a:rPr lang="en-US" dirty="0"/>
                <a:t>annotations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49A52DB-C303-0D64-42A0-77A374C0278B}"/>
                </a:ext>
              </a:extLst>
            </p:cNvPr>
            <p:cNvGrpSpPr/>
            <p:nvPr/>
          </p:nvGrpSpPr>
          <p:grpSpPr>
            <a:xfrm>
              <a:off x="4278874" y="3514723"/>
              <a:ext cx="143940" cy="1731994"/>
              <a:chOff x="4278874" y="3514723"/>
              <a:chExt cx="143940" cy="173199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97CF099-FED3-51F2-C661-D2D99FCB05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5483" y="3571875"/>
                <a:ext cx="737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8B9F6E0-5A1F-3E79-7C80-368280856647}"/>
                  </a:ext>
                </a:extLst>
              </p:cNvPr>
              <p:cNvSpPr/>
              <p:nvPr/>
            </p:nvSpPr>
            <p:spPr>
              <a:xfrm>
                <a:off x="4278874" y="3514723"/>
                <a:ext cx="143940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5CD7194-14CB-E18B-184A-F34EC4459273}"/>
              </a:ext>
            </a:extLst>
          </p:cNvPr>
          <p:cNvGrpSpPr/>
          <p:nvPr/>
        </p:nvGrpSpPr>
        <p:grpSpPr>
          <a:xfrm>
            <a:off x="-3817885" y="886512"/>
            <a:ext cx="2491451" cy="2378325"/>
            <a:chOff x="6275869" y="3514723"/>
            <a:chExt cx="2491451" cy="237832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C13392-B78E-AB39-AA9C-0B94E1AD9F5E}"/>
                </a:ext>
              </a:extLst>
            </p:cNvPr>
            <p:cNvSpPr txBox="1"/>
            <p:nvPr/>
          </p:nvSpPr>
          <p:spPr>
            <a:xfrm>
              <a:off x="6275869" y="5246717"/>
              <a:ext cx="24914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 algn="ctr"/>
              <a:r>
                <a:rPr lang="en-US" dirty="0"/>
                <a:t>Cross-tissue enhancer </a:t>
              </a:r>
            </a:p>
            <a:p>
              <a:pPr algn="ctr"/>
              <a:r>
                <a:rPr lang="en-US" dirty="0"/>
                <a:t>activity 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78DE8D6-C7FD-B256-9EC0-F1EFCF7100DE}"/>
                </a:ext>
              </a:extLst>
            </p:cNvPr>
            <p:cNvGrpSpPr/>
            <p:nvPr/>
          </p:nvGrpSpPr>
          <p:grpSpPr>
            <a:xfrm>
              <a:off x="7464987" y="3514723"/>
              <a:ext cx="143940" cy="1731994"/>
              <a:chOff x="7464987" y="3514723"/>
              <a:chExt cx="143940" cy="1731994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019F04D-B06E-CF4A-15DE-0DF71252A8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1595" y="3571875"/>
                <a:ext cx="737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138D0D2-FD20-67BB-3D4E-FF52CC64B6B9}"/>
                  </a:ext>
                </a:extLst>
              </p:cNvPr>
              <p:cNvSpPr/>
              <p:nvPr/>
            </p:nvSpPr>
            <p:spPr>
              <a:xfrm>
                <a:off x="7464987" y="3514723"/>
                <a:ext cx="143940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35EF649-AFFC-9DB7-85D8-2B6118765FF7}"/>
              </a:ext>
            </a:extLst>
          </p:cNvPr>
          <p:cNvGrpSpPr/>
          <p:nvPr/>
        </p:nvGrpSpPr>
        <p:grpSpPr>
          <a:xfrm>
            <a:off x="18749394" y="885864"/>
            <a:ext cx="2770909" cy="2378325"/>
            <a:chOff x="9490378" y="3514723"/>
            <a:chExt cx="2770909" cy="237832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96DDD3-0815-8E61-F6AC-30A37ECF3321}"/>
                </a:ext>
              </a:extLst>
            </p:cNvPr>
            <p:cNvSpPr txBox="1"/>
            <p:nvPr/>
          </p:nvSpPr>
          <p:spPr>
            <a:xfrm>
              <a:off x="9490378" y="5246717"/>
              <a:ext cx="277090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Enhancer mutational </a:t>
              </a:r>
            </a:p>
            <a:p>
              <a:pPr algn="ctr"/>
              <a:r>
                <a:rPr lang="en-US" dirty="0"/>
                <a:t>profiles 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DB2273A-C533-8E21-23EC-E4804CE4506C}"/>
                </a:ext>
              </a:extLst>
            </p:cNvPr>
            <p:cNvGrpSpPr/>
            <p:nvPr/>
          </p:nvGrpSpPr>
          <p:grpSpPr>
            <a:xfrm>
              <a:off x="10787772" y="3514723"/>
              <a:ext cx="130855" cy="1731994"/>
              <a:chOff x="10787772" y="3514723"/>
              <a:chExt cx="130855" cy="1731994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CFA649-CDE4-CE48-D679-9E04DD3FE6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38172" y="3571875"/>
                <a:ext cx="670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F2F998D-9229-C8E7-E7BC-4038E20C7F8D}"/>
                  </a:ext>
                </a:extLst>
              </p:cNvPr>
              <p:cNvSpPr/>
              <p:nvPr/>
            </p:nvSpPr>
            <p:spPr>
              <a:xfrm>
                <a:off x="10787772" y="3514723"/>
                <a:ext cx="130855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3BE54E8-860F-E465-23C7-147CBFE13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13"/>
          <a:stretch/>
        </p:blipFill>
        <p:spPr bwMode="auto">
          <a:xfrm>
            <a:off x="795373" y="7345820"/>
            <a:ext cx="10163804" cy="254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E39915-9DA3-8DB2-3394-6C2AD5BB9136}"/>
              </a:ext>
            </a:extLst>
          </p:cNvPr>
          <p:cNvSpPr txBox="1"/>
          <p:nvPr/>
        </p:nvSpPr>
        <p:spPr>
          <a:xfrm>
            <a:off x="8789954" y="10047326"/>
            <a:ext cx="3471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Hudaiberdiev</a:t>
            </a:r>
            <a:r>
              <a:rPr lang="en-US" dirty="0"/>
              <a:t>, S. et al., 2023</a:t>
            </a:r>
          </a:p>
        </p:txBody>
      </p:sp>
      <p:pic>
        <p:nvPicPr>
          <p:cNvPr id="5122" name="Picture 2" descr="ENCODE (Encyclopedia Of DNA Elements) | Cherry Lab">
            <a:extLst>
              <a:ext uri="{FF2B5EF4-FFF2-40B4-BE49-F238E27FC236}">
                <a16:creationId xmlns:a16="http://schemas.microsoft.com/office/drawing/2014/main" id="{96C4FC6E-6718-19F8-D981-188CA414D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03061" y="3148823"/>
            <a:ext cx="1887666" cy="188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62CE56-6D27-E45A-CD95-A6EC7897EFB1}"/>
              </a:ext>
            </a:extLst>
          </p:cNvPr>
          <p:cNvSpPr txBox="1"/>
          <p:nvPr/>
        </p:nvSpPr>
        <p:spPr>
          <a:xfrm>
            <a:off x="-3088515" y="4376915"/>
            <a:ext cx="3088515" cy="377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250"/>
              </a:lnSpc>
              <a:spcBef>
                <a:spcPts val="2000"/>
              </a:spcBef>
              <a:spcAft>
                <a:spcPts val="1000"/>
              </a:spcAft>
            </a:pPr>
            <a:r>
              <a:rPr lang="en-US" b="1" dirty="0"/>
              <a:t>Roadmap Epigenomics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1EE8B7E-EF47-551B-AD6A-F96BDFBFCF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502" t="64452" r="52108" b="2179"/>
          <a:stretch/>
        </p:blipFill>
        <p:spPr>
          <a:xfrm>
            <a:off x="-5069352" y="3319255"/>
            <a:ext cx="4274713" cy="3110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D3A5A-BE81-CBE9-751F-73A7B5D982E4}"/>
              </a:ext>
            </a:extLst>
          </p:cNvPr>
          <p:cNvSpPr txBox="1"/>
          <p:nvPr/>
        </p:nvSpPr>
        <p:spPr>
          <a:xfrm>
            <a:off x="-11810983" y="3180221"/>
            <a:ext cx="3471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(2-4k features)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2B4474-E0FD-EB45-8265-03D70125F1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212189" y="3364887"/>
            <a:ext cx="4699931" cy="32464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6C75AE-1357-6022-F7E9-9C7BD18192D2}"/>
              </a:ext>
            </a:extLst>
          </p:cNvPr>
          <p:cNvSpPr txBox="1"/>
          <p:nvPr/>
        </p:nvSpPr>
        <p:spPr>
          <a:xfrm>
            <a:off x="-4307827" y="3100265"/>
            <a:ext cx="3471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(44 tissues/cell lines)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F70D28-C10F-D886-7B34-5A72C27D87BC}"/>
              </a:ext>
            </a:extLst>
          </p:cNvPr>
          <p:cNvCxnSpPr>
            <a:cxnSpLocks/>
          </p:cNvCxnSpPr>
          <p:nvPr/>
        </p:nvCxnSpPr>
        <p:spPr>
          <a:xfrm flipV="1">
            <a:off x="-6757783" y="1618116"/>
            <a:ext cx="0" cy="7091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2B5E5F4-3D7D-B0A3-4025-40F492282074}"/>
              </a:ext>
            </a:extLst>
          </p:cNvPr>
          <p:cNvSpPr/>
          <p:nvPr/>
        </p:nvSpPr>
        <p:spPr>
          <a:xfrm>
            <a:off x="-6827925" y="2365399"/>
            <a:ext cx="143940" cy="14394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D3F6B2-678B-DB15-85F2-70FE70FA951F}"/>
              </a:ext>
            </a:extLst>
          </p:cNvPr>
          <p:cNvSpPr txBox="1"/>
          <p:nvPr/>
        </p:nvSpPr>
        <p:spPr>
          <a:xfrm>
            <a:off x="-8486446" y="2741524"/>
            <a:ext cx="3471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(tissue/cell line specific)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2A17BA-CA16-C752-661D-09B9F1A085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740" y="3341538"/>
            <a:ext cx="2939979" cy="261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6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07B65E3-8E26-F59A-C95C-8D5CC3AE8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50539" y="1103048"/>
            <a:ext cx="5816600" cy="562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DC9F9F-4636-2F15-CB9F-8B63289127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829" t="21806" r="49273" b="54354"/>
          <a:stretch/>
        </p:blipFill>
        <p:spPr>
          <a:xfrm rot="10800000">
            <a:off x="-10275947" y="3493644"/>
            <a:ext cx="401263" cy="3271838"/>
          </a:xfrm>
          <a:prstGeom prst="rect">
            <a:avLst/>
          </a:prstGeom>
        </p:spPr>
      </p:pic>
      <p:pic>
        <p:nvPicPr>
          <p:cNvPr id="5124" name="Picture 4" descr="History of the NIH Logo | National Institutes of Health (NIH)">
            <a:extLst>
              <a:ext uri="{FF2B5EF4-FFF2-40B4-BE49-F238E27FC236}">
                <a16:creationId xmlns:a16="http://schemas.microsoft.com/office/drawing/2014/main" id="{07B7F1BF-236F-88A0-E484-57C96E3CA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015" y="3341538"/>
            <a:ext cx="1224115" cy="122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7E194C-0842-4273-C707-DC89FCAF128B}"/>
              </a:ext>
            </a:extLst>
          </p:cNvPr>
          <p:cNvCxnSpPr>
            <a:cxnSpLocks/>
          </p:cNvCxnSpPr>
          <p:nvPr/>
        </p:nvCxnSpPr>
        <p:spPr>
          <a:xfrm>
            <a:off x="-5182491" y="943016"/>
            <a:ext cx="150105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8E4821-731B-1D1D-D501-BAECFD6E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93" y="-401618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TREDNet</a:t>
            </a:r>
            <a:r>
              <a:rPr lang="en-US" dirty="0"/>
              <a:t> predicts strong effects of mutations within motifs of key liver TFs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AAEB4C-D532-2B31-9849-7023608583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6339"/>
          <a:stretch/>
        </p:blipFill>
        <p:spPr>
          <a:xfrm>
            <a:off x="10617200" y="-1999264"/>
            <a:ext cx="1473200" cy="1646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01B77D-BD77-6236-86B3-716BDDAF41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77" b="50069"/>
          <a:stretch/>
        </p:blipFill>
        <p:spPr>
          <a:xfrm>
            <a:off x="9091450" y="-1999264"/>
            <a:ext cx="1473200" cy="17861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930910E6-B3F7-3336-484A-ECADEE4FE338}"/>
              </a:ext>
            </a:extLst>
          </p:cNvPr>
          <p:cNvGrpSpPr/>
          <p:nvPr/>
        </p:nvGrpSpPr>
        <p:grpSpPr>
          <a:xfrm>
            <a:off x="-2516641" y="51279"/>
            <a:ext cx="2259724" cy="1734207"/>
            <a:chOff x="1604080" y="2680138"/>
            <a:chExt cx="2259724" cy="1734207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CF32A03-CA7F-A92A-1E6E-90F79546987D}"/>
                </a:ext>
              </a:extLst>
            </p:cNvPr>
            <p:cNvSpPr/>
            <p:nvPr/>
          </p:nvSpPr>
          <p:spPr>
            <a:xfrm>
              <a:off x="1604080" y="2680138"/>
              <a:ext cx="2259724" cy="17342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7F752-9C1B-A3CA-F559-C4CDB86EB839}"/>
                </a:ext>
              </a:extLst>
            </p:cNvPr>
            <p:cNvSpPr txBox="1"/>
            <p:nvPr/>
          </p:nvSpPr>
          <p:spPr>
            <a:xfrm>
              <a:off x="2248071" y="3362575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A261513-F992-3AFD-78C1-0EF8E4FEC165}"/>
              </a:ext>
            </a:extLst>
          </p:cNvPr>
          <p:cNvGrpSpPr/>
          <p:nvPr/>
        </p:nvGrpSpPr>
        <p:grpSpPr>
          <a:xfrm>
            <a:off x="-7839822" y="90730"/>
            <a:ext cx="2259724" cy="1734207"/>
            <a:chOff x="4796391" y="2680138"/>
            <a:chExt cx="2259724" cy="173420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FB3A1EC-99AF-B612-5C21-359D027D4B80}"/>
                </a:ext>
              </a:extLst>
            </p:cNvPr>
            <p:cNvSpPr/>
            <p:nvPr/>
          </p:nvSpPr>
          <p:spPr>
            <a:xfrm>
              <a:off x="4796391" y="2680138"/>
              <a:ext cx="2259724" cy="17342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028151-FCF8-EE4C-9754-BF0FE13AD3B0}"/>
                </a:ext>
              </a:extLst>
            </p:cNvPr>
            <p:cNvSpPr txBox="1"/>
            <p:nvPr/>
          </p:nvSpPr>
          <p:spPr>
            <a:xfrm>
              <a:off x="5477046" y="3391150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 2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2BB4239-7698-1530-0CBD-D2D1362BCEBB}"/>
              </a:ext>
            </a:extLst>
          </p:cNvPr>
          <p:cNvGrpSpPr/>
          <p:nvPr/>
        </p:nvGrpSpPr>
        <p:grpSpPr>
          <a:xfrm>
            <a:off x="4284217" y="52744"/>
            <a:ext cx="2259724" cy="1734207"/>
            <a:chOff x="7988703" y="2688183"/>
            <a:chExt cx="2259724" cy="173420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0C3BFE7-CE6C-435D-6AB1-46E94CB68CED}"/>
                </a:ext>
              </a:extLst>
            </p:cNvPr>
            <p:cNvSpPr/>
            <p:nvPr/>
          </p:nvSpPr>
          <p:spPr>
            <a:xfrm>
              <a:off x="7988703" y="2688183"/>
              <a:ext cx="2259724" cy="17342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EB6DDA-8F76-2452-A336-4A34FAD02630}"/>
                </a:ext>
              </a:extLst>
            </p:cNvPr>
            <p:cNvSpPr txBox="1"/>
            <p:nvPr/>
          </p:nvSpPr>
          <p:spPr>
            <a:xfrm>
              <a:off x="8632694" y="3391150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 3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E5C96C-4EDE-D3F2-AC34-3954C8902026}"/>
              </a:ext>
            </a:extLst>
          </p:cNvPr>
          <p:cNvGrpSpPr/>
          <p:nvPr/>
        </p:nvGrpSpPr>
        <p:grpSpPr>
          <a:xfrm>
            <a:off x="-6043531" y="885864"/>
            <a:ext cx="1774781" cy="2101326"/>
            <a:chOff x="233947" y="3514723"/>
            <a:chExt cx="1774781" cy="21013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E91CD6-5FB2-DADB-84C3-EC8D274A1CBC}"/>
                </a:ext>
              </a:extLst>
            </p:cNvPr>
            <p:cNvSpPr txBox="1"/>
            <p:nvPr/>
          </p:nvSpPr>
          <p:spPr>
            <a:xfrm>
              <a:off x="233947" y="5246717"/>
              <a:ext cx="1774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genome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A969A4C-44BA-29A4-E5D4-CFDF5AE5AB5F}"/>
                </a:ext>
              </a:extLst>
            </p:cNvPr>
            <p:cNvGrpSpPr/>
            <p:nvPr/>
          </p:nvGrpSpPr>
          <p:grpSpPr>
            <a:xfrm>
              <a:off x="1064186" y="3514723"/>
              <a:ext cx="143940" cy="1731994"/>
              <a:chOff x="1064186" y="3514723"/>
              <a:chExt cx="143940" cy="1731994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69C7435-D1F7-001C-736C-415B49428B22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 flipV="1">
                <a:off x="1121338" y="3571875"/>
                <a:ext cx="737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909A558-6B07-2B63-BE27-AE1F77928218}"/>
                  </a:ext>
                </a:extLst>
              </p:cNvPr>
              <p:cNvSpPr/>
              <p:nvPr/>
            </p:nvSpPr>
            <p:spPr>
              <a:xfrm>
                <a:off x="1064186" y="3514723"/>
                <a:ext cx="143940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643A05-7B06-C8A9-0EC7-64D80B2F4EB3}"/>
              </a:ext>
            </a:extLst>
          </p:cNvPr>
          <p:cNvSpPr txBox="1"/>
          <p:nvPr/>
        </p:nvSpPr>
        <p:spPr>
          <a:xfrm>
            <a:off x="-11215692" y="2647201"/>
            <a:ext cx="228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Regulatory elements </a:t>
            </a:r>
          </a:p>
          <a:p>
            <a:pPr algn="ctr"/>
            <a:r>
              <a:rPr lang="en-US" dirty="0"/>
              <a:t>annotations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49A52DB-C303-0D64-42A0-77A374C0278B}"/>
              </a:ext>
            </a:extLst>
          </p:cNvPr>
          <p:cNvGrpSpPr/>
          <p:nvPr/>
        </p:nvGrpSpPr>
        <p:grpSpPr>
          <a:xfrm>
            <a:off x="713028" y="845058"/>
            <a:ext cx="143940" cy="1731994"/>
            <a:chOff x="4278874" y="3514723"/>
            <a:chExt cx="143940" cy="173199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7CF099-FED3-51F2-C661-D2D99FCB0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5483" y="3571875"/>
              <a:ext cx="7375" cy="16748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8B9F6E0-5A1F-3E79-7C80-368280856647}"/>
                </a:ext>
              </a:extLst>
            </p:cNvPr>
            <p:cNvSpPr/>
            <p:nvPr/>
          </p:nvSpPr>
          <p:spPr>
            <a:xfrm>
              <a:off x="4278874" y="3514723"/>
              <a:ext cx="143940" cy="1439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5CD7194-14CB-E18B-184A-F34EC4459273}"/>
              </a:ext>
            </a:extLst>
          </p:cNvPr>
          <p:cNvGrpSpPr/>
          <p:nvPr/>
        </p:nvGrpSpPr>
        <p:grpSpPr>
          <a:xfrm>
            <a:off x="-3817885" y="886512"/>
            <a:ext cx="2491451" cy="2378325"/>
            <a:chOff x="6275869" y="3514723"/>
            <a:chExt cx="2491451" cy="237832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C13392-B78E-AB39-AA9C-0B94E1AD9F5E}"/>
                </a:ext>
              </a:extLst>
            </p:cNvPr>
            <p:cNvSpPr txBox="1"/>
            <p:nvPr/>
          </p:nvSpPr>
          <p:spPr>
            <a:xfrm>
              <a:off x="6275869" y="5246717"/>
              <a:ext cx="24914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 algn="ctr"/>
              <a:r>
                <a:rPr lang="en-US" dirty="0"/>
                <a:t>Cross-tissue enhancer </a:t>
              </a:r>
            </a:p>
            <a:p>
              <a:pPr algn="ctr"/>
              <a:r>
                <a:rPr lang="en-US" dirty="0"/>
                <a:t>activity 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78DE8D6-C7FD-B256-9EC0-F1EFCF7100DE}"/>
                </a:ext>
              </a:extLst>
            </p:cNvPr>
            <p:cNvGrpSpPr/>
            <p:nvPr/>
          </p:nvGrpSpPr>
          <p:grpSpPr>
            <a:xfrm>
              <a:off x="7464987" y="3514723"/>
              <a:ext cx="143940" cy="1731994"/>
              <a:chOff x="7464987" y="3514723"/>
              <a:chExt cx="143940" cy="1731994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019F04D-B06E-CF4A-15DE-0DF71252A8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1595" y="3571875"/>
                <a:ext cx="737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138D0D2-FD20-67BB-3D4E-FF52CC64B6B9}"/>
                  </a:ext>
                </a:extLst>
              </p:cNvPr>
              <p:cNvSpPr/>
              <p:nvPr/>
            </p:nvSpPr>
            <p:spPr>
              <a:xfrm>
                <a:off x="7464987" y="3514723"/>
                <a:ext cx="143940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35EF649-AFFC-9DB7-85D8-2B6118765FF7}"/>
              </a:ext>
            </a:extLst>
          </p:cNvPr>
          <p:cNvGrpSpPr/>
          <p:nvPr/>
        </p:nvGrpSpPr>
        <p:grpSpPr>
          <a:xfrm>
            <a:off x="18749394" y="885864"/>
            <a:ext cx="2770909" cy="2378325"/>
            <a:chOff x="9490378" y="3514723"/>
            <a:chExt cx="2770909" cy="237832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96DDD3-0815-8E61-F6AC-30A37ECF3321}"/>
                </a:ext>
              </a:extLst>
            </p:cNvPr>
            <p:cNvSpPr txBox="1"/>
            <p:nvPr/>
          </p:nvSpPr>
          <p:spPr>
            <a:xfrm>
              <a:off x="9490378" y="5246717"/>
              <a:ext cx="277090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Enhancer mutational </a:t>
              </a:r>
            </a:p>
            <a:p>
              <a:pPr algn="ctr"/>
              <a:r>
                <a:rPr lang="en-US" dirty="0"/>
                <a:t>profiles 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DB2273A-C533-8E21-23EC-E4804CE4506C}"/>
                </a:ext>
              </a:extLst>
            </p:cNvPr>
            <p:cNvGrpSpPr/>
            <p:nvPr/>
          </p:nvGrpSpPr>
          <p:grpSpPr>
            <a:xfrm>
              <a:off x="10787772" y="3514723"/>
              <a:ext cx="130855" cy="1731994"/>
              <a:chOff x="10787772" y="3514723"/>
              <a:chExt cx="130855" cy="1731994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CFA649-CDE4-CE48-D679-9E04DD3FE6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38172" y="3571875"/>
                <a:ext cx="670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F2F998D-9229-C8E7-E7BC-4038E20C7F8D}"/>
                  </a:ext>
                </a:extLst>
              </p:cNvPr>
              <p:cNvSpPr/>
              <p:nvPr/>
            </p:nvSpPr>
            <p:spPr>
              <a:xfrm>
                <a:off x="10787772" y="3514723"/>
                <a:ext cx="130855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3BE54E8-860F-E465-23C7-147CBFE13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13"/>
          <a:stretch/>
        </p:blipFill>
        <p:spPr bwMode="auto">
          <a:xfrm>
            <a:off x="795373" y="7345820"/>
            <a:ext cx="10163804" cy="254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E39915-9DA3-8DB2-3394-6C2AD5BB9136}"/>
              </a:ext>
            </a:extLst>
          </p:cNvPr>
          <p:cNvSpPr txBox="1"/>
          <p:nvPr/>
        </p:nvSpPr>
        <p:spPr>
          <a:xfrm>
            <a:off x="8789954" y="10047326"/>
            <a:ext cx="3471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Hudaiberdiev</a:t>
            </a:r>
            <a:r>
              <a:rPr lang="en-US" dirty="0"/>
              <a:t>, S. et al., 2023</a:t>
            </a:r>
          </a:p>
        </p:txBody>
      </p:sp>
      <p:pic>
        <p:nvPicPr>
          <p:cNvPr id="5122" name="Picture 2" descr="ENCODE (Encyclopedia Of DNA Elements) | Cherry Lab">
            <a:extLst>
              <a:ext uri="{FF2B5EF4-FFF2-40B4-BE49-F238E27FC236}">
                <a16:creationId xmlns:a16="http://schemas.microsoft.com/office/drawing/2014/main" id="{96C4FC6E-6718-19F8-D981-188CA414D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03061" y="3148823"/>
            <a:ext cx="1887666" cy="188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62CE56-6D27-E45A-CD95-A6EC7897EFB1}"/>
              </a:ext>
            </a:extLst>
          </p:cNvPr>
          <p:cNvSpPr txBox="1"/>
          <p:nvPr/>
        </p:nvSpPr>
        <p:spPr>
          <a:xfrm>
            <a:off x="-3088515" y="4376915"/>
            <a:ext cx="3088515" cy="377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250"/>
              </a:lnSpc>
              <a:spcBef>
                <a:spcPts val="2000"/>
              </a:spcBef>
              <a:spcAft>
                <a:spcPts val="1000"/>
              </a:spcAft>
            </a:pPr>
            <a:r>
              <a:rPr lang="en-US" b="1" dirty="0"/>
              <a:t>Roadmap Epigenomics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1EE8B7E-EF47-551B-AD6A-F96BDFBFCF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502" t="64452" r="52108" b="2179"/>
          <a:stretch/>
        </p:blipFill>
        <p:spPr>
          <a:xfrm>
            <a:off x="-5069352" y="3319255"/>
            <a:ext cx="4274713" cy="3110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D3A5A-BE81-CBE9-751F-73A7B5D982E4}"/>
              </a:ext>
            </a:extLst>
          </p:cNvPr>
          <p:cNvSpPr txBox="1"/>
          <p:nvPr/>
        </p:nvSpPr>
        <p:spPr>
          <a:xfrm>
            <a:off x="-11810983" y="3180221"/>
            <a:ext cx="3471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(2-4k features)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2B4474-E0FD-EB45-8265-03D70125F1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212189" y="3364887"/>
            <a:ext cx="4699931" cy="32464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6C75AE-1357-6022-F7E9-9C7BD18192D2}"/>
              </a:ext>
            </a:extLst>
          </p:cNvPr>
          <p:cNvSpPr txBox="1"/>
          <p:nvPr/>
        </p:nvSpPr>
        <p:spPr>
          <a:xfrm>
            <a:off x="-4307827" y="3100265"/>
            <a:ext cx="3471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(44 tissues/cell lines)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F70D28-C10F-D886-7B34-5A72C27D87BC}"/>
              </a:ext>
            </a:extLst>
          </p:cNvPr>
          <p:cNvCxnSpPr>
            <a:cxnSpLocks/>
          </p:cNvCxnSpPr>
          <p:nvPr/>
        </p:nvCxnSpPr>
        <p:spPr>
          <a:xfrm flipV="1">
            <a:off x="-6757783" y="1618116"/>
            <a:ext cx="0" cy="7091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2B5E5F4-3D7D-B0A3-4025-40F492282074}"/>
              </a:ext>
            </a:extLst>
          </p:cNvPr>
          <p:cNvSpPr/>
          <p:nvPr/>
        </p:nvSpPr>
        <p:spPr>
          <a:xfrm>
            <a:off x="-6827925" y="2365399"/>
            <a:ext cx="143940" cy="14394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D3F6B2-678B-DB15-85F2-70FE70FA951F}"/>
              </a:ext>
            </a:extLst>
          </p:cNvPr>
          <p:cNvSpPr txBox="1"/>
          <p:nvPr/>
        </p:nvSpPr>
        <p:spPr>
          <a:xfrm>
            <a:off x="-8486446" y="2741524"/>
            <a:ext cx="3471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(tissue/cell line specific)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2A17BA-CA16-C752-661D-09B9F1A085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1146501" y="3341538"/>
            <a:ext cx="2939979" cy="26109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D28C62-68F2-0CB7-E375-1ED37084D2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95" y="2689383"/>
            <a:ext cx="2386963" cy="211984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64831B7-AA10-77FF-43F8-0531502656C1}"/>
              </a:ext>
            </a:extLst>
          </p:cNvPr>
          <p:cNvGrpSpPr/>
          <p:nvPr/>
        </p:nvGrpSpPr>
        <p:grpSpPr>
          <a:xfrm>
            <a:off x="3306812" y="873634"/>
            <a:ext cx="143940" cy="1731994"/>
            <a:chOff x="4278874" y="3514723"/>
            <a:chExt cx="143940" cy="173199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6F00BA-F769-8532-95A5-18CD5CD494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5483" y="3571875"/>
              <a:ext cx="7375" cy="16748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BBAFB50-479A-685A-677B-A848B1218D26}"/>
                </a:ext>
              </a:extLst>
            </p:cNvPr>
            <p:cNvSpPr/>
            <p:nvPr/>
          </p:nvSpPr>
          <p:spPr>
            <a:xfrm>
              <a:off x="4278874" y="3514723"/>
              <a:ext cx="143940" cy="1439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8F6CC56C-25B6-46CC-3135-9A59B66C64D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94" t="-1" b="9495"/>
          <a:stretch/>
        </p:blipFill>
        <p:spPr>
          <a:xfrm>
            <a:off x="2599548" y="2983079"/>
            <a:ext cx="1954523" cy="43288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FF49C43-8F26-CD5E-D355-FA818F42C9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66314" y="2056536"/>
            <a:ext cx="7772400" cy="432936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4F9B819-85E7-4557-5BC5-3413B040367D}"/>
              </a:ext>
            </a:extLst>
          </p:cNvPr>
          <p:cNvSpPr txBox="1"/>
          <p:nvPr/>
        </p:nvSpPr>
        <p:spPr>
          <a:xfrm>
            <a:off x="8352514" y="1694059"/>
            <a:ext cx="3184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enhancer mutational profiles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970E04A-49AD-5AA1-8F3A-D8B92F562588}"/>
              </a:ext>
            </a:extLst>
          </p:cNvPr>
          <p:cNvGrpSpPr/>
          <p:nvPr/>
        </p:nvGrpSpPr>
        <p:grpSpPr>
          <a:xfrm>
            <a:off x="9701756" y="873634"/>
            <a:ext cx="143940" cy="820425"/>
            <a:chOff x="4278874" y="3514723"/>
            <a:chExt cx="143940" cy="820425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D440815-E53B-C116-F21B-D12F5C99B8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2858" y="3571875"/>
              <a:ext cx="0" cy="76327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A65A790-B909-9F06-F8A8-380DB9EF1034}"/>
                </a:ext>
              </a:extLst>
            </p:cNvPr>
            <p:cNvSpPr/>
            <p:nvPr/>
          </p:nvSpPr>
          <p:spPr>
            <a:xfrm>
              <a:off x="4278874" y="3514723"/>
              <a:ext cx="143940" cy="14394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itle 1">
            <a:extLst>
              <a:ext uri="{FF2B5EF4-FFF2-40B4-BE49-F238E27FC236}">
                <a16:creationId xmlns:a16="http://schemas.microsoft.com/office/drawing/2014/main" id="{14250823-5B96-95E2-0F1C-AD3B9AEE38DD}"/>
              </a:ext>
            </a:extLst>
          </p:cNvPr>
          <p:cNvSpPr txBox="1">
            <a:spLocks/>
          </p:cNvSpPr>
          <p:nvPr/>
        </p:nvSpPr>
        <p:spPr>
          <a:xfrm>
            <a:off x="294293" y="-12959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Causative noncoding variants associated with pancreatic function in Type 2 Diabetes (T2D)</a:t>
            </a:r>
          </a:p>
        </p:txBody>
      </p:sp>
    </p:spTree>
    <p:extLst>
      <p:ext uri="{BB962C8B-B14F-4D97-AF65-F5344CB8AC3E}">
        <p14:creationId xmlns:p14="http://schemas.microsoft.com/office/powerpoint/2010/main" val="377640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802A50-ED12-D288-B969-04FBA5C0D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86" r="14613"/>
          <a:stretch/>
        </p:blipFill>
        <p:spPr>
          <a:xfrm>
            <a:off x="329609" y="1244009"/>
            <a:ext cx="8325294" cy="5103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6E2B09-F632-3B2E-B843-1340DF01A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50" t="9961"/>
          <a:stretch/>
        </p:blipFill>
        <p:spPr>
          <a:xfrm>
            <a:off x="10809893" y="386316"/>
            <a:ext cx="1311348" cy="60853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923826E-126A-A446-00BD-6FC501647351}"/>
              </a:ext>
            </a:extLst>
          </p:cNvPr>
          <p:cNvSpPr txBox="1">
            <a:spLocks/>
          </p:cNvSpPr>
          <p:nvPr/>
        </p:nvSpPr>
        <p:spPr>
          <a:xfrm>
            <a:off x="294293" y="1181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Causative noncoding variants associated with pancreatic function in Type 2 Diabetes (T2D)</a:t>
            </a:r>
          </a:p>
        </p:txBody>
      </p:sp>
    </p:spTree>
    <p:extLst>
      <p:ext uri="{BB962C8B-B14F-4D97-AF65-F5344CB8AC3E}">
        <p14:creationId xmlns:p14="http://schemas.microsoft.com/office/powerpoint/2010/main" val="710153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D242CE-D784-B6E9-C140-4799F7553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402"/>
          <a:stretch/>
        </p:blipFill>
        <p:spPr>
          <a:xfrm>
            <a:off x="1346200" y="1588623"/>
            <a:ext cx="9144000" cy="19419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0E97FF6-02B5-9880-53B9-B65D1E9E6885}"/>
              </a:ext>
            </a:extLst>
          </p:cNvPr>
          <p:cNvSpPr txBox="1">
            <a:spLocks/>
          </p:cNvSpPr>
          <p:nvPr/>
        </p:nvSpPr>
        <p:spPr>
          <a:xfrm>
            <a:off x="294293" y="1181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TREDNet</a:t>
            </a:r>
            <a:r>
              <a:rPr lang="en-US" dirty="0"/>
              <a:t> resolves T2D GWAS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76C023-50A5-9D76-86FD-41DF7EAE5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976"/>
          <a:stretch/>
        </p:blipFill>
        <p:spPr>
          <a:xfrm>
            <a:off x="1346200" y="3844459"/>
            <a:ext cx="9144000" cy="171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4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ED90-6B37-BD07-007D-51CD08DC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799" y="-209033"/>
            <a:ext cx="10515600" cy="1325563"/>
          </a:xfrm>
        </p:spPr>
        <p:txBody>
          <a:bodyPr/>
          <a:lstStyle/>
          <a:p>
            <a:r>
              <a:rPr lang="en-US" dirty="0" err="1"/>
              <a:t>TREDNet</a:t>
            </a:r>
            <a:r>
              <a:rPr lang="en-US" dirty="0"/>
              <a:t> predicted causal SNP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B1240-7C1C-7EE0-26B2-8AE14E039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61"/>
          <a:stretch/>
        </p:blipFill>
        <p:spPr>
          <a:xfrm>
            <a:off x="1212113" y="900565"/>
            <a:ext cx="9108776" cy="5826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CA75CA-80EC-B939-E5B5-0C9A5D91E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889" y="1028037"/>
            <a:ext cx="1689617" cy="196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0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ED90-6B37-BD07-007D-51CD08DC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-209033"/>
            <a:ext cx="10464799" cy="1325563"/>
          </a:xfrm>
        </p:spPr>
        <p:txBody>
          <a:bodyPr/>
          <a:lstStyle/>
          <a:p>
            <a:r>
              <a:rPr lang="en-US" dirty="0" err="1"/>
              <a:t>TREDNet</a:t>
            </a:r>
            <a:r>
              <a:rPr lang="en-US" dirty="0"/>
              <a:t> predicts causal SNP and beyond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3C7F18-76F0-ABBC-6D98-E31962345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3"/>
          <a:stretch/>
        </p:blipFill>
        <p:spPr>
          <a:xfrm>
            <a:off x="1308100" y="1116530"/>
            <a:ext cx="8826500" cy="532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30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4628B-BE01-B6C9-6BD3-DC29D2C92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limitations?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C1F2B-1FBA-686B-5483-4DA36311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Resources</a:t>
            </a:r>
          </a:p>
          <a:p>
            <a:endParaRPr lang="en-US" dirty="0"/>
          </a:p>
          <a:p>
            <a:r>
              <a:rPr lang="en-US" dirty="0"/>
              <a:t>Model Architectures</a:t>
            </a:r>
          </a:p>
          <a:p>
            <a:endParaRPr lang="en-US" dirty="0"/>
          </a:p>
          <a:p>
            <a:r>
              <a:rPr lang="en-US" dirty="0"/>
              <a:t>Bias (e.g., chr 8-9 as test set)</a:t>
            </a:r>
          </a:p>
          <a:p>
            <a:endParaRPr lang="en-US" dirty="0"/>
          </a:p>
          <a:p>
            <a:r>
              <a:rPr lang="en-US" dirty="0"/>
              <a:t>No plug-and-play </a:t>
            </a:r>
          </a:p>
        </p:txBody>
      </p:sp>
    </p:spTree>
    <p:extLst>
      <p:ext uri="{BB962C8B-B14F-4D97-AF65-F5344CB8AC3E}">
        <p14:creationId xmlns:p14="http://schemas.microsoft.com/office/powerpoint/2010/main" val="3176035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09650-A1EA-1AAB-0813-ABCFC30BB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339"/>
          <a:stretch/>
        </p:blipFill>
        <p:spPr>
          <a:xfrm>
            <a:off x="14146212" y="2535950"/>
            <a:ext cx="1473200" cy="1646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5DADD-B2BE-25CB-8C54-02DD8D43C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7" b="50069"/>
          <a:stretch/>
        </p:blipFill>
        <p:spPr>
          <a:xfrm>
            <a:off x="12620462" y="2535950"/>
            <a:ext cx="1473200" cy="178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0BE527-685A-0C86-29BF-5A17B0E2E209}"/>
              </a:ext>
            </a:extLst>
          </p:cNvPr>
          <p:cNvSpPr txBox="1"/>
          <p:nvPr/>
        </p:nvSpPr>
        <p:spPr>
          <a:xfrm>
            <a:off x="891792" y="2351284"/>
            <a:ext cx="4551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Select a disease: Type 2 diabetes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8F09E8-43A3-53BE-6482-4D20DD7B58A6}"/>
              </a:ext>
            </a:extLst>
          </p:cNvPr>
          <p:cNvSpPr/>
          <p:nvPr/>
        </p:nvSpPr>
        <p:spPr>
          <a:xfrm>
            <a:off x="9011894" y="7950200"/>
            <a:ext cx="606056" cy="606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94817-9385-4435-F6E0-432C1914F5F1}"/>
              </a:ext>
            </a:extLst>
          </p:cNvPr>
          <p:cNvSpPr txBox="1"/>
          <p:nvPr/>
        </p:nvSpPr>
        <p:spPr>
          <a:xfrm>
            <a:off x="8801512" y="7412887"/>
            <a:ext cx="1026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GWAS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197E25-07E8-079E-0B91-ADB211A881B3}"/>
              </a:ext>
            </a:extLst>
          </p:cNvPr>
          <p:cNvSpPr txBox="1"/>
          <p:nvPr/>
        </p:nvSpPr>
        <p:spPr>
          <a:xfrm>
            <a:off x="8505662" y="8631904"/>
            <a:ext cx="1618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400+ SNPs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DDCB0-141F-1E49-538C-0DA669C8E48F}"/>
              </a:ext>
            </a:extLst>
          </p:cNvPr>
          <p:cNvSpPr txBox="1"/>
          <p:nvPr/>
        </p:nvSpPr>
        <p:spPr>
          <a:xfrm>
            <a:off x="-3642490" y="2351284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Check the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66BB9-3E0E-BCB9-75FD-A80135E5A7C1}"/>
              </a:ext>
            </a:extLst>
          </p:cNvPr>
          <p:cNvSpPr txBox="1"/>
          <p:nvPr/>
        </p:nvSpPr>
        <p:spPr>
          <a:xfrm>
            <a:off x="-2238104" y="2351283"/>
            <a:ext cx="2238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SNPs in GWAS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CE5A1-AB02-055B-1497-A31A073CAA5F}"/>
              </a:ext>
            </a:extLst>
          </p:cNvPr>
          <p:cNvSpPr txBox="1"/>
          <p:nvPr/>
        </p:nvSpPr>
        <p:spPr>
          <a:xfrm>
            <a:off x="3205447" y="6951222"/>
            <a:ext cx="2238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SNPs in GWAS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51E4BD-A578-5DDE-6A30-1DD32FA19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7402863"/>
            <a:ext cx="7772400" cy="14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46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09650-A1EA-1AAB-0813-ABCFC30BB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339"/>
          <a:stretch/>
        </p:blipFill>
        <p:spPr>
          <a:xfrm>
            <a:off x="14146212" y="2535950"/>
            <a:ext cx="1473200" cy="1646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5DADD-B2BE-25CB-8C54-02DD8D43C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7" b="50069"/>
          <a:stretch/>
        </p:blipFill>
        <p:spPr>
          <a:xfrm>
            <a:off x="12620462" y="2535950"/>
            <a:ext cx="1473200" cy="178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0BE527-685A-0C86-29BF-5A17B0E2E209}"/>
              </a:ext>
            </a:extLst>
          </p:cNvPr>
          <p:cNvSpPr txBox="1"/>
          <p:nvPr/>
        </p:nvSpPr>
        <p:spPr>
          <a:xfrm>
            <a:off x="13732750" y="2351284"/>
            <a:ext cx="4551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Select a disease: Type 2 diabetes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8F09E8-43A3-53BE-6482-4D20DD7B58A6}"/>
              </a:ext>
            </a:extLst>
          </p:cNvPr>
          <p:cNvSpPr/>
          <p:nvPr/>
        </p:nvSpPr>
        <p:spPr>
          <a:xfrm>
            <a:off x="8465968" y="2351284"/>
            <a:ext cx="606056" cy="606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94817-9385-4435-F6E0-432C1914F5F1}"/>
              </a:ext>
            </a:extLst>
          </p:cNvPr>
          <p:cNvSpPr txBox="1"/>
          <p:nvPr/>
        </p:nvSpPr>
        <p:spPr>
          <a:xfrm>
            <a:off x="8255586" y="1813971"/>
            <a:ext cx="1026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GWAS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197E25-07E8-079E-0B91-ADB211A881B3}"/>
              </a:ext>
            </a:extLst>
          </p:cNvPr>
          <p:cNvSpPr txBox="1"/>
          <p:nvPr/>
        </p:nvSpPr>
        <p:spPr>
          <a:xfrm>
            <a:off x="7959736" y="3032988"/>
            <a:ext cx="1618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400+ SNPs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27720-A126-B8BE-6409-CBB9714F5EA1}"/>
              </a:ext>
            </a:extLst>
          </p:cNvPr>
          <p:cNvSpPr txBox="1"/>
          <p:nvPr/>
        </p:nvSpPr>
        <p:spPr>
          <a:xfrm>
            <a:off x="713610" y="2351284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Check the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FDCBA-A675-07B3-06B4-3E06FAFB0B2E}"/>
              </a:ext>
            </a:extLst>
          </p:cNvPr>
          <p:cNvSpPr txBox="1"/>
          <p:nvPr/>
        </p:nvSpPr>
        <p:spPr>
          <a:xfrm>
            <a:off x="2117996" y="2351283"/>
            <a:ext cx="2238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SNPs in GWAS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71FF0-BBDF-8FC1-2394-F3F1022C4F53}"/>
              </a:ext>
            </a:extLst>
          </p:cNvPr>
          <p:cNvSpPr txBox="1"/>
          <p:nvPr/>
        </p:nvSpPr>
        <p:spPr>
          <a:xfrm>
            <a:off x="2248004" y="6858000"/>
            <a:ext cx="2238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SNPs in GWAS</a:t>
            </a:r>
          </a:p>
        </p:txBody>
      </p:sp>
    </p:spTree>
    <p:extLst>
      <p:ext uri="{BB962C8B-B14F-4D97-AF65-F5344CB8AC3E}">
        <p14:creationId xmlns:p14="http://schemas.microsoft.com/office/powerpoint/2010/main" val="3585099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3B4DF23-7411-4C88-ECE5-3AD471DF0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701232"/>
            <a:ext cx="7772400" cy="1459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09650-A1EA-1AAB-0813-ABCFC30BB9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339"/>
          <a:stretch/>
        </p:blipFill>
        <p:spPr>
          <a:xfrm>
            <a:off x="14146212" y="2535950"/>
            <a:ext cx="1473200" cy="1646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5DADD-B2BE-25CB-8C54-02DD8D43C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7" b="50069"/>
          <a:stretch/>
        </p:blipFill>
        <p:spPr>
          <a:xfrm>
            <a:off x="12620462" y="2535950"/>
            <a:ext cx="1473200" cy="178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0BE527-685A-0C86-29BF-5A17B0E2E209}"/>
              </a:ext>
            </a:extLst>
          </p:cNvPr>
          <p:cNvSpPr txBox="1"/>
          <p:nvPr/>
        </p:nvSpPr>
        <p:spPr>
          <a:xfrm>
            <a:off x="13732750" y="2351284"/>
            <a:ext cx="4551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Select a disease: Type 2 diabetes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8F09E8-43A3-53BE-6482-4D20DD7B58A6}"/>
              </a:ext>
            </a:extLst>
          </p:cNvPr>
          <p:cNvSpPr/>
          <p:nvPr/>
        </p:nvSpPr>
        <p:spPr>
          <a:xfrm>
            <a:off x="7728661" y="2351283"/>
            <a:ext cx="1948739" cy="194873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94817-9385-4435-F6E0-432C1914F5F1}"/>
              </a:ext>
            </a:extLst>
          </p:cNvPr>
          <p:cNvSpPr txBox="1"/>
          <p:nvPr/>
        </p:nvSpPr>
        <p:spPr>
          <a:xfrm>
            <a:off x="8189619" y="1804429"/>
            <a:ext cx="1026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GWAS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197E25-07E8-079E-0B91-ADB211A881B3}"/>
              </a:ext>
            </a:extLst>
          </p:cNvPr>
          <p:cNvSpPr txBox="1"/>
          <p:nvPr/>
        </p:nvSpPr>
        <p:spPr>
          <a:xfrm>
            <a:off x="7728660" y="4470400"/>
            <a:ext cx="194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12000+ SNPs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27720-A126-B8BE-6409-CBB9714F5EA1}"/>
              </a:ext>
            </a:extLst>
          </p:cNvPr>
          <p:cNvSpPr txBox="1"/>
          <p:nvPr/>
        </p:nvSpPr>
        <p:spPr>
          <a:xfrm>
            <a:off x="713610" y="2351284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Check the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FDCBA-A675-07B3-06B4-3E06FAFB0B2E}"/>
              </a:ext>
            </a:extLst>
          </p:cNvPr>
          <p:cNvSpPr txBox="1"/>
          <p:nvPr/>
        </p:nvSpPr>
        <p:spPr>
          <a:xfrm>
            <a:off x="2117996" y="-2248655"/>
            <a:ext cx="2238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SNPs in GWAS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9A73E-53D5-A1A1-6CD8-9DA84B416E63}"/>
              </a:ext>
            </a:extLst>
          </p:cNvPr>
          <p:cNvSpPr txBox="1"/>
          <p:nvPr/>
        </p:nvSpPr>
        <p:spPr>
          <a:xfrm>
            <a:off x="2117996" y="2351284"/>
            <a:ext cx="3546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LD block with R2&gt;0.7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BDF6AB-0714-4F6A-AE1C-C1C17378A220}"/>
              </a:ext>
            </a:extLst>
          </p:cNvPr>
          <p:cNvSpPr txBox="1"/>
          <p:nvPr/>
        </p:nvSpPr>
        <p:spPr>
          <a:xfrm>
            <a:off x="3188607" y="3459514"/>
            <a:ext cx="14049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54613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E4821-731B-1D1D-D501-BAECFD6E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93" y="28797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 deep learning model </a:t>
            </a:r>
            <a:br>
              <a:rPr lang="en-US" dirty="0"/>
            </a:br>
            <a:r>
              <a:rPr lang="en-US" dirty="0"/>
              <a:t>for enhancer activity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AAEB4C-D532-2B31-9849-702360858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339"/>
          <a:stretch/>
        </p:blipFill>
        <p:spPr>
          <a:xfrm>
            <a:off x="10617200" y="2535950"/>
            <a:ext cx="1473200" cy="1646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01B77D-BD77-6236-86B3-716BDDAF4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7" b="50069"/>
          <a:stretch/>
        </p:blipFill>
        <p:spPr>
          <a:xfrm>
            <a:off x="9091450" y="2535950"/>
            <a:ext cx="1473200" cy="17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35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7E194C-0842-4273-C707-DC89FCAF128B}"/>
              </a:ext>
            </a:extLst>
          </p:cNvPr>
          <p:cNvCxnSpPr>
            <a:cxnSpLocks/>
          </p:cNvCxnSpPr>
          <p:nvPr/>
        </p:nvCxnSpPr>
        <p:spPr>
          <a:xfrm>
            <a:off x="642938" y="3571875"/>
            <a:ext cx="108870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8E4821-731B-1D1D-D501-BAECFD6E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93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 deep learning model </a:t>
            </a:r>
            <a:br>
              <a:rPr lang="en-US" dirty="0"/>
            </a:br>
            <a:r>
              <a:rPr lang="en-US" dirty="0"/>
              <a:t>for enhancer activity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AAEB4C-D532-2B31-9849-702360858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339"/>
          <a:stretch/>
        </p:blipFill>
        <p:spPr>
          <a:xfrm>
            <a:off x="10617200" y="43849"/>
            <a:ext cx="1473200" cy="1646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01B77D-BD77-6236-86B3-716BDDAF4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7" b="50069"/>
          <a:stretch/>
        </p:blipFill>
        <p:spPr>
          <a:xfrm>
            <a:off x="9091450" y="43849"/>
            <a:ext cx="1473200" cy="17861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930910E6-B3F7-3336-484A-ECADEE4FE338}"/>
              </a:ext>
            </a:extLst>
          </p:cNvPr>
          <p:cNvGrpSpPr/>
          <p:nvPr/>
        </p:nvGrpSpPr>
        <p:grpSpPr>
          <a:xfrm>
            <a:off x="1604080" y="2680138"/>
            <a:ext cx="2259724" cy="1734207"/>
            <a:chOff x="1604080" y="2680138"/>
            <a:chExt cx="2259724" cy="1734207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CF32A03-CA7F-A92A-1E6E-90F79546987D}"/>
                </a:ext>
              </a:extLst>
            </p:cNvPr>
            <p:cNvSpPr/>
            <p:nvPr/>
          </p:nvSpPr>
          <p:spPr>
            <a:xfrm>
              <a:off x="1604080" y="2680138"/>
              <a:ext cx="2259724" cy="17342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7F752-9C1B-A3CA-F559-C4CDB86EB839}"/>
                </a:ext>
              </a:extLst>
            </p:cNvPr>
            <p:cNvSpPr txBox="1"/>
            <p:nvPr/>
          </p:nvSpPr>
          <p:spPr>
            <a:xfrm>
              <a:off x="2248071" y="3362575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A261513-F992-3AFD-78C1-0EF8E4FEC165}"/>
              </a:ext>
            </a:extLst>
          </p:cNvPr>
          <p:cNvGrpSpPr/>
          <p:nvPr/>
        </p:nvGrpSpPr>
        <p:grpSpPr>
          <a:xfrm>
            <a:off x="4796391" y="2680138"/>
            <a:ext cx="2259724" cy="1734207"/>
            <a:chOff x="4796391" y="2680138"/>
            <a:chExt cx="2259724" cy="173420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FB3A1EC-99AF-B612-5C21-359D027D4B80}"/>
                </a:ext>
              </a:extLst>
            </p:cNvPr>
            <p:cNvSpPr/>
            <p:nvPr/>
          </p:nvSpPr>
          <p:spPr>
            <a:xfrm>
              <a:off x="4796391" y="2680138"/>
              <a:ext cx="2259724" cy="17342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028151-FCF8-EE4C-9754-BF0FE13AD3B0}"/>
                </a:ext>
              </a:extLst>
            </p:cNvPr>
            <p:cNvSpPr txBox="1"/>
            <p:nvPr/>
          </p:nvSpPr>
          <p:spPr>
            <a:xfrm>
              <a:off x="5477046" y="3391150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 2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2BB4239-7698-1530-0CBD-D2D1362BCEBB}"/>
              </a:ext>
            </a:extLst>
          </p:cNvPr>
          <p:cNvGrpSpPr/>
          <p:nvPr/>
        </p:nvGrpSpPr>
        <p:grpSpPr>
          <a:xfrm>
            <a:off x="7988703" y="2688183"/>
            <a:ext cx="2259724" cy="1734207"/>
            <a:chOff x="7988703" y="2688183"/>
            <a:chExt cx="2259724" cy="173420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0C3BFE7-CE6C-435D-6AB1-46E94CB68CED}"/>
                </a:ext>
              </a:extLst>
            </p:cNvPr>
            <p:cNvSpPr/>
            <p:nvPr/>
          </p:nvSpPr>
          <p:spPr>
            <a:xfrm>
              <a:off x="7988703" y="2688183"/>
              <a:ext cx="2259724" cy="17342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EB6DDA-8F76-2452-A336-4A34FAD02630}"/>
                </a:ext>
              </a:extLst>
            </p:cNvPr>
            <p:cNvSpPr txBox="1"/>
            <p:nvPr/>
          </p:nvSpPr>
          <p:spPr>
            <a:xfrm>
              <a:off x="8632694" y="3391150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 3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E5C96C-4EDE-D3F2-AC34-3954C8902026}"/>
              </a:ext>
            </a:extLst>
          </p:cNvPr>
          <p:cNvGrpSpPr/>
          <p:nvPr/>
        </p:nvGrpSpPr>
        <p:grpSpPr>
          <a:xfrm>
            <a:off x="233947" y="3514723"/>
            <a:ext cx="1774781" cy="2101326"/>
            <a:chOff x="233947" y="3514723"/>
            <a:chExt cx="1774781" cy="21013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E91CD6-5FB2-DADB-84C3-EC8D274A1CBC}"/>
                </a:ext>
              </a:extLst>
            </p:cNvPr>
            <p:cNvSpPr txBox="1"/>
            <p:nvPr/>
          </p:nvSpPr>
          <p:spPr>
            <a:xfrm>
              <a:off x="233947" y="5246717"/>
              <a:ext cx="1774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genome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A969A4C-44BA-29A4-E5D4-CFDF5AE5AB5F}"/>
                </a:ext>
              </a:extLst>
            </p:cNvPr>
            <p:cNvGrpSpPr/>
            <p:nvPr/>
          </p:nvGrpSpPr>
          <p:grpSpPr>
            <a:xfrm>
              <a:off x="1064186" y="3514723"/>
              <a:ext cx="143940" cy="1731994"/>
              <a:chOff x="1064186" y="3514723"/>
              <a:chExt cx="143940" cy="1731994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69C7435-D1F7-001C-736C-415B49428B22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 flipV="1">
                <a:off x="1121338" y="3571875"/>
                <a:ext cx="737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909A558-6B07-2B63-BE27-AE1F77928218}"/>
                  </a:ext>
                </a:extLst>
              </p:cNvPr>
              <p:cNvSpPr/>
              <p:nvPr/>
            </p:nvSpPr>
            <p:spPr>
              <a:xfrm>
                <a:off x="1064186" y="3514723"/>
                <a:ext cx="143940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66EBE7F-2D2B-8802-3410-8D28839ACB05}"/>
              </a:ext>
            </a:extLst>
          </p:cNvPr>
          <p:cNvGrpSpPr/>
          <p:nvPr/>
        </p:nvGrpSpPr>
        <p:grpSpPr>
          <a:xfrm>
            <a:off x="3195106" y="3514723"/>
            <a:ext cx="2280753" cy="2407668"/>
            <a:chOff x="3195106" y="3514723"/>
            <a:chExt cx="2280753" cy="24076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643A05-7B06-C8A9-0EC7-64D80B2F4EB3}"/>
                </a:ext>
              </a:extLst>
            </p:cNvPr>
            <p:cNvSpPr txBox="1"/>
            <p:nvPr/>
          </p:nvSpPr>
          <p:spPr>
            <a:xfrm>
              <a:off x="3195106" y="5276060"/>
              <a:ext cx="22807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Regulatory elements </a:t>
              </a:r>
            </a:p>
            <a:p>
              <a:pPr algn="ctr"/>
              <a:r>
                <a:rPr lang="en-US" dirty="0"/>
                <a:t>annotations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49A52DB-C303-0D64-42A0-77A374C0278B}"/>
                </a:ext>
              </a:extLst>
            </p:cNvPr>
            <p:cNvGrpSpPr/>
            <p:nvPr/>
          </p:nvGrpSpPr>
          <p:grpSpPr>
            <a:xfrm>
              <a:off x="4278874" y="3514723"/>
              <a:ext cx="143940" cy="1731994"/>
              <a:chOff x="4278874" y="3514723"/>
              <a:chExt cx="143940" cy="173199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97CF099-FED3-51F2-C661-D2D99FCB05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5483" y="3571875"/>
                <a:ext cx="737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8B9F6E0-5A1F-3E79-7C80-368280856647}"/>
                  </a:ext>
                </a:extLst>
              </p:cNvPr>
              <p:cNvSpPr/>
              <p:nvPr/>
            </p:nvSpPr>
            <p:spPr>
              <a:xfrm>
                <a:off x="4278874" y="3514723"/>
                <a:ext cx="143940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5CD7194-14CB-E18B-184A-F34EC4459273}"/>
              </a:ext>
            </a:extLst>
          </p:cNvPr>
          <p:cNvGrpSpPr/>
          <p:nvPr/>
        </p:nvGrpSpPr>
        <p:grpSpPr>
          <a:xfrm>
            <a:off x="6275869" y="3514723"/>
            <a:ext cx="2491451" cy="2378325"/>
            <a:chOff x="6275869" y="3514723"/>
            <a:chExt cx="2491451" cy="237832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C13392-B78E-AB39-AA9C-0B94E1AD9F5E}"/>
                </a:ext>
              </a:extLst>
            </p:cNvPr>
            <p:cNvSpPr txBox="1"/>
            <p:nvPr/>
          </p:nvSpPr>
          <p:spPr>
            <a:xfrm>
              <a:off x="6275869" y="5246717"/>
              <a:ext cx="24914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 algn="ctr"/>
              <a:r>
                <a:rPr lang="en-US" dirty="0"/>
                <a:t>Cross-tissue enhancer </a:t>
              </a:r>
            </a:p>
            <a:p>
              <a:pPr algn="ctr"/>
              <a:r>
                <a:rPr lang="en-US" dirty="0"/>
                <a:t>activity 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78DE8D6-C7FD-B256-9EC0-F1EFCF7100DE}"/>
                </a:ext>
              </a:extLst>
            </p:cNvPr>
            <p:cNvGrpSpPr/>
            <p:nvPr/>
          </p:nvGrpSpPr>
          <p:grpSpPr>
            <a:xfrm>
              <a:off x="7464987" y="3514723"/>
              <a:ext cx="143940" cy="1731994"/>
              <a:chOff x="7464987" y="3514723"/>
              <a:chExt cx="143940" cy="1731994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019F04D-B06E-CF4A-15DE-0DF71252A8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1595" y="3571875"/>
                <a:ext cx="737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138D0D2-FD20-67BB-3D4E-FF52CC64B6B9}"/>
                  </a:ext>
                </a:extLst>
              </p:cNvPr>
              <p:cNvSpPr/>
              <p:nvPr/>
            </p:nvSpPr>
            <p:spPr>
              <a:xfrm>
                <a:off x="7464987" y="3514723"/>
                <a:ext cx="143940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35EF649-AFFC-9DB7-85D8-2B6118765FF7}"/>
              </a:ext>
            </a:extLst>
          </p:cNvPr>
          <p:cNvGrpSpPr/>
          <p:nvPr/>
        </p:nvGrpSpPr>
        <p:grpSpPr>
          <a:xfrm>
            <a:off x="9490378" y="3514723"/>
            <a:ext cx="2770909" cy="2378325"/>
            <a:chOff x="9490378" y="3514723"/>
            <a:chExt cx="2770909" cy="237832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96DDD3-0815-8E61-F6AC-30A37ECF3321}"/>
                </a:ext>
              </a:extLst>
            </p:cNvPr>
            <p:cNvSpPr txBox="1"/>
            <p:nvPr/>
          </p:nvSpPr>
          <p:spPr>
            <a:xfrm>
              <a:off x="9490378" y="5246717"/>
              <a:ext cx="277090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Enhancer mutational </a:t>
              </a:r>
            </a:p>
            <a:p>
              <a:pPr algn="ctr"/>
              <a:r>
                <a:rPr lang="en-US" dirty="0"/>
                <a:t>profiles 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DB2273A-C533-8E21-23EC-E4804CE4506C}"/>
                </a:ext>
              </a:extLst>
            </p:cNvPr>
            <p:cNvGrpSpPr/>
            <p:nvPr/>
          </p:nvGrpSpPr>
          <p:grpSpPr>
            <a:xfrm>
              <a:off x="10787772" y="3514723"/>
              <a:ext cx="130855" cy="1731994"/>
              <a:chOff x="10787772" y="3514723"/>
              <a:chExt cx="130855" cy="1731994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CFA649-CDE4-CE48-D679-9E04DD3FE6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38172" y="3571875"/>
                <a:ext cx="670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F2F998D-9229-C8E7-E7BC-4038E20C7F8D}"/>
                  </a:ext>
                </a:extLst>
              </p:cNvPr>
              <p:cNvSpPr/>
              <p:nvPr/>
            </p:nvSpPr>
            <p:spPr>
              <a:xfrm>
                <a:off x="10787772" y="3514723"/>
                <a:ext cx="130855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6652BBC-B51B-4C3B-F941-B7BEDF5470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13"/>
          <a:stretch/>
        </p:blipFill>
        <p:spPr bwMode="auto">
          <a:xfrm>
            <a:off x="681073" y="6950901"/>
            <a:ext cx="10163804" cy="254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EC2E55-7813-C107-1027-9E7167816A04}"/>
              </a:ext>
            </a:extLst>
          </p:cNvPr>
          <p:cNvSpPr txBox="1"/>
          <p:nvPr/>
        </p:nvSpPr>
        <p:spPr>
          <a:xfrm>
            <a:off x="14204916" y="6461163"/>
            <a:ext cx="3471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Hudaiberdiev</a:t>
            </a:r>
            <a:r>
              <a:rPr lang="en-US" dirty="0"/>
              <a:t>, S. et al., 2023</a:t>
            </a:r>
          </a:p>
        </p:txBody>
      </p:sp>
    </p:spTree>
    <p:extLst>
      <p:ext uri="{BB962C8B-B14F-4D97-AF65-F5344CB8AC3E}">
        <p14:creationId xmlns:p14="http://schemas.microsoft.com/office/powerpoint/2010/main" val="895111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7E194C-0842-4273-C707-DC89FCAF128B}"/>
              </a:ext>
            </a:extLst>
          </p:cNvPr>
          <p:cNvCxnSpPr>
            <a:cxnSpLocks/>
          </p:cNvCxnSpPr>
          <p:nvPr/>
        </p:nvCxnSpPr>
        <p:spPr>
          <a:xfrm>
            <a:off x="642938" y="1262237"/>
            <a:ext cx="108870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8E4821-731B-1D1D-D501-BAECFD6E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93" y="-167798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 deep learning model </a:t>
            </a:r>
            <a:br>
              <a:rPr lang="en-US" dirty="0"/>
            </a:br>
            <a:r>
              <a:rPr lang="en-US" dirty="0"/>
              <a:t>for enhancer activity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AAEB4C-D532-2B31-9849-702360858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339"/>
          <a:stretch/>
        </p:blipFill>
        <p:spPr>
          <a:xfrm>
            <a:off x="10617200" y="-1999264"/>
            <a:ext cx="1473200" cy="1646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01B77D-BD77-6236-86B3-716BDDAF4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7" b="50069"/>
          <a:stretch/>
        </p:blipFill>
        <p:spPr>
          <a:xfrm>
            <a:off x="9091450" y="-1999264"/>
            <a:ext cx="1473200" cy="17861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930910E6-B3F7-3336-484A-ECADEE4FE338}"/>
              </a:ext>
            </a:extLst>
          </p:cNvPr>
          <p:cNvGrpSpPr/>
          <p:nvPr/>
        </p:nvGrpSpPr>
        <p:grpSpPr>
          <a:xfrm>
            <a:off x="1604080" y="370500"/>
            <a:ext cx="2259724" cy="1734207"/>
            <a:chOff x="1604080" y="2680138"/>
            <a:chExt cx="2259724" cy="1734207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CF32A03-CA7F-A92A-1E6E-90F79546987D}"/>
                </a:ext>
              </a:extLst>
            </p:cNvPr>
            <p:cNvSpPr/>
            <p:nvPr/>
          </p:nvSpPr>
          <p:spPr>
            <a:xfrm>
              <a:off x="1604080" y="2680138"/>
              <a:ext cx="2259724" cy="17342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7F752-9C1B-A3CA-F559-C4CDB86EB839}"/>
                </a:ext>
              </a:extLst>
            </p:cNvPr>
            <p:cNvSpPr txBox="1"/>
            <p:nvPr/>
          </p:nvSpPr>
          <p:spPr>
            <a:xfrm>
              <a:off x="2248071" y="3362575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A261513-F992-3AFD-78C1-0EF8E4FEC165}"/>
              </a:ext>
            </a:extLst>
          </p:cNvPr>
          <p:cNvGrpSpPr/>
          <p:nvPr/>
        </p:nvGrpSpPr>
        <p:grpSpPr>
          <a:xfrm>
            <a:off x="4796391" y="370500"/>
            <a:ext cx="2259724" cy="1734207"/>
            <a:chOff x="4796391" y="2680138"/>
            <a:chExt cx="2259724" cy="173420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FB3A1EC-99AF-B612-5C21-359D027D4B80}"/>
                </a:ext>
              </a:extLst>
            </p:cNvPr>
            <p:cNvSpPr/>
            <p:nvPr/>
          </p:nvSpPr>
          <p:spPr>
            <a:xfrm>
              <a:off x="4796391" y="2680138"/>
              <a:ext cx="2259724" cy="17342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028151-FCF8-EE4C-9754-BF0FE13AD3B0}"/>
                </a:ext>
              </a:extLst>
            </p:cNvPr>
            <p:cNvSpPr txBox="1"/>
            <p:nvPr/>
          </p:nvSpPr>
          <p:spPr>
            <a:xfrm>
              <a:off x="5477046" y="3391150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 2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2BB4239-7698-1530-0CBD-D2D1362BCEBB}"/>
              </a:ext>
            </a:extLst>
          </p:cNvPr>
          <p:cNvGrpSpPr/>
          <p:nvPr/>
        </p:nvGrpSpPr>
        <p:grpSpPr>
          <a:xfrm>
            <a:off x="7988703" y="378545"/>
            <a:ext cx="2259724" cy="1734207"/>
            <a:chOff x="7988703" y="2688183"/>
            <a:chExt cx="2259724" cy="173420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0C3BFE7-CE6C-435D-6AB1-46E94CB68CED}"/>
                </a:ext>
              </a:extLst>
            </p:cNvPr>
            <p:cNvSpPr/>
            <p:nvPr/>
          </p:nvSpPr>
          <p:spPr>
            <a:xfrm>
              <a:off x="7988703" y="2688183"/>
              <a:ext cx="2259724" cy="17342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EB6DDA-8F76-2452-A336-4A34FAD02630}"/>
                </a:ext>
              </a:extLst>
            </p:cNvPr>
            <p:cNvSpPr txBox="1"/>
            <p:nvPr/>
          </p:nvSpPr>
          <p:spPr>
            <a:xfrm>
              <a:off x="8632694" y="3391150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 3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E5C96C-4EDE-D3F2-AC34-3954C8902026}"/>
              </a:ext>
            </a:extLst>
          </p:cNvPr>
          <p:cNvGrpSpPr/>
          <p:nvPr/>
        </p:nvGrpSpPr>
        <p:grpSpPr>
          <a:xfrm>
            <a:off x="233947" y="1205085"/>
            <a:ext cx="1774781" cy="2101326"/>
            <a:chOff x="233947" y="3514723"/>
            <a:chExt cx="1774781" cy="21013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E91CD6-5FB2-DADB-84C3-EC8D274A1CBC}"/>
                </a:ext>
              </a:extLst>
            </p:cNvPr>
            <p:cNvSpPr txBox="1"/>
            <p:nvPr/>
          </p:nvSpPr>
          <p:spPr>
            <a:xfrm>
              <a:off x="233947" y="5246717"/>
              <a:ext cx="1774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genome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A969A4C-44BA-29A4-E5D4-CFDF5AE5AB5F}"/>
                </a:ext>
              </a:extLst>
            </p:cNvPr>
            <p:cNvGrpSpPr/>
            <p:nvPr/>
          </p:nvGrpSpPr>
          <p:grpSpPr>
            <a:xfrm>
              <a:off x="1064186" y="3514723"/>
              <a:ext cx="143940" cy="1731994"/>
              <a:chOff x="1064186" y="3514723"/>
              <a:chExt cx="143940" cy="1731994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69C7435-D1F7-001C-736C-415B49428B22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 flipV="1">
                <a:off x="1121338" y="3571875"/>
                <a:ext cx="737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909A558-6B07-2B63-BE27-AE1F77928218}"/>
                  </a:ext>
                </a:extLst>
              </p:cNvPr>
              <p:cNvSpPr/>
              <p:nvPr/>
            </p:nvSpPr>
            <p:spPr>
              <a:xfrm>
                <a:off x="1064186" y="3514723"/>
                <a:ext cx="143940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66EBE7F-2D2B-8802-3410-8D28839ACB05}"/>
              </a:ext>
            </a:extLst>
          </p:cNvPr>
          <p:cNvGrpSpPr/>
          <p:nvPr/>
        </p:nvGrpSpPr>
        <p:grpSpPr>
          <a:xfrm>
            <a:off x="3195106" y="1205085"/>
            <a:ext cx="2280753" cy="2407668"/>
            <a:chOff x="3195106" y="3514723"/>
            <a:chExt cx="2280753" cy="24076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643A05-7B06-C8A9-0EC7-64D80B2F4EB3}"/>
                </a:ext>
              </a:extLst>
            </p:cNvPr>
            <p:cNvSpPr txBox="1"/>
            <p:nvPr/>
          </p:nvSpPr>
          <p:spPr>
            <a:xfrm>
              <a:off x="3195106" y="5276060"/>
              <a:ext cx="22807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Regulatory elements </a:t>
              </a:r>
            </a:p>
            <a:p>
              <a:pPr algn="ctr"/>
              <a:r>
                <a:rPr lang="en-US" dirty="0"/>
                <a:t>annotations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49A52DB-C303-0D64-42A0-77A374C0278B}"/>
                </a:ext>
              </a:extLst>
            </p:cNvPr>
            <p:cNvGrpSpPr/>
            <p:nvPr/>
          </p:nvGrpSpPr>
          <p:grpSpPr>
            <a:xfrm>
              <a:off x="4278874" y="3514723"/>
              <a:ext cx="143940" cy="1731994"/>
              <a:chOff x="4278874" y="3514723"/>
              <a:chExt cx="143940" cy="173199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97CF099-FED3-51F2-C661-D2D99FCB05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5483" y="3571875"/>
                <a:ext cx="737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8B9F6E0-5A1F-3E79-7C80-368280856647}"/>
                  </a:ext>
                </a:extLst>
              </p:cNvPr>
              <p:cNvSpPr/>
              <p:nvPr/>
            </p:nvSpPr>
            <p:spPr>
              <a:xfrm>
                <a:off x="4278874" y="3514723"/>
                <a:ext cx="143940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5CD7194-14CB-E18B-184A-F34EC4459273}"/>
              </a:ext>
            </a:extLst>
          </p:cNvPr>
          <p:cNvGrpSpPr/>
          <p:nvPr/>
        </p:nvGrpSpPr>
        <p:grpSpPr>
          <a:xfrm>
            <a:off x="6275869" y="1205085"/>
            <a:ext cx="2491451" cy="2378325"/>
            <a:chOff x="6275869" y="3514723"/>
            <a:chExt cx="2491451" cy="237832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C13392-B78E-AB39-AA9C-0B94E1AD9F5E}"/>
                </a:ext>
              </a:extLst>
            </p:cNvPr>
            <p:cNvSpPr txBox="1"/>
            <p:nvPr/>
          </p:nvSpPr>
          <p:spPr>
            <a:xfrm>
              <a:off x="6275869" y="5246717"/>
              <a:ext cx="24914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 algn="ctr"/>
              <a:r>
                <a:rPr lang="en-US" dirty="0"/>
                <a:t>Cross-tissue enhancer </a:t>
              </a:r>
            </a:p>
            <a:p>
              <a:pPr algn="ctr"/>
              <a:r>
                <a:rPr lang="en-US" dirty="0"/>
                <a:t>activity 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78DE8D6-C7FD-B256-9EC0-F1EFCF7100DE}"/>
                </a:ext>
              </a:extLst>
            </p:cNvPr>
            <p:cNvGrpSpPr/>
            <p:nvPr/>
          </p:nvGrpSpPr>
          <p:grpSpPr>
            <a:xfrm>
              <a:off x="7464987" y="3514723"/>
              <a:ext cx="143940" cy="1731994"/>
              <a:chOff x="7464987" y="3514723"/>
              <a:chExt cx="143940" cy="1731994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019F04D-B06E-CF4A-15DE-0DF71252A8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1595" y="3571875"/>
                <a:ext cx="737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138D0D2-FD20-67BB-3D4E-FF52CC64B6B9}"/>
                  </a:ext>
                </a:extLst>
              </p:cNvPr>
              <p:cNvSpPr/>
              <p:nvPr/>
            </p:nvSpPr>
            <p:spPr>
              <a:xfrm>
                <a:off x="7464987" y="3514723"/>
                <a:ext cx="143940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35EF649-AFFC-9DB7-85D8-2B6118765FF7}"/>
              </a:ext>
            </a:extLst>
          </p:cNvPr>
          <p:cNvGrpSpPr/>
          <p:nvPr/>
        </p:nvGrpSpPr>
        <p:grpSpPr>
          <a:xfrm>
            <a:off x="9490378" y="1205085"/>
            <a:ext cx="2770909" cy="2378325"/>
            <a:chOff x="9490378" y="3514723"/>
            <a:chExt cx="2770909" cy="237832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96DDD3-0815-8E61-F6AC-30A37ECF3321}"/>
                </a:ext>
              </a:extLst>
            </p:cNvPr>
            <p:cNvSpPr txBox="1"/>
            <p:nvPr/>
          </p:nvSpPr>
          <p:spPr>
            <a:xfrm>
              <a:off x="9490378" y="5246717"/>
              <a:ext cx="277090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Enhancer mutational </a:t>
              </a:r>
            </a:p>
            <a:p>
              <a:pPr algn="ctr"/>
              <a:r>
                <a:rPr lang="en-US" dirty="0"/>
                <a:t>profiles 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DB2273A-C533-8E21-23EC-E4804CE4506C}"/>
                </a:ext>
              </a:extLst>
            </p:cNvPr>
            <p:cNvGrpSpPr/>
            <p:nvPr/>
          </p:nvGrpSpPr>
          <p:grpSpPr>
            <a:xfrm>
              <a:off x="10787772" y="3514723"/>
              <a:ext cx="130855" cy="1731994"/>
              <a:chOff x="10787772" y="3514723"/>
              <a:chExt cx="130855" cy="1731994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CFA649-CDE4-CE48-D679-9E04DD3FE6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38172" y="3571875"/>
                <a:ext cx="670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F2F998D-9229-C8E7-E7BC-4038E20C7F8D}"/>
                  </a:ext>
                </a:extLst>
              </p:cNvPr>
              <p:cNvSpPr/>
              <p:nvPr/>
            </p:nvSpPr>
            <p:spPr>
              <a:xfrm>
                <a:off x="10787772" y="3514723"/>
                <a:ext cx="130855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3BE54E8-860F-E465-23C7-147CBFE13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13"/>
          <a:stretch/>
        </p:blipFill>
        <p:spPr bwMode="auto">
          <a:xfrm>
            <a:off x="681073" y="3957638"/>
            <a:ext cx="10163804" cy="254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E39915-9DA3-8DB2-3394-6C2AD5BB9136}"/>
              </a:ext>
            </a:extLst>
          </p:cNvPr>
          <p:cNvSpPr txBox="1"/>
          <p:nvPr/>
        </p:nvSpPr>
        <p:spPr>
          <a:xfrm>
            <a:off x="8789954" y="6461163"/>
            <a:ext cx="3471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Hudaiberdiev</a:t>
            </a:r>
            <a:r>
              <a:rPr lang="en-US" dirty="0"/>
              <a:t>, S. et al., 2023</a:t>
            </a:r>
          </a:p>
        </p:txBody>
      </p:sp>
    </p:spTree>
    <p:extLst>
      <p:ext uri="{BB962C8B-B14F-4D97-AF65-F5344CB8AC3E}">
        <p14:creationId xmlns:p14="http://schemas.microsoft.com/office/powerpoint/2010/main" val="3206068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DC9F9F-4636-2F15-CB9F-8B6328912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29" t="21806" r="49273" b="54354"/>
          <a:stretch/>
        </p:blipFill>
        <p:spPr>
          <a:xfrm rot="16200000">
            <a:off x="9556217" y="4872776"/>
            <a:ext cx="401263" cy="3271838"/>
          </a:xfrm>
          <a:prstGeom prst="rect">
            <a:avLst/>
          </a:prstGeom>
        </p:spPr>
      </p:pic>
      <p:pic>
        <p:nvPicPr>
          <p:cNvPr id="5124" name="Picture 4" descr="History of the NIH Logo | National Institutes of Health (NIH)">
            <a:extLst>
              <a:ext uri="{FF2B5EF4-FFF2-40B4-BE49-F238E27FC236}">
                <a16:creationId xmlns:a16="http://schemas.microsoft.com/office/drawing/2014/main" id="{07B7F1BF-236F-88A0-E484-57C96E3CA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412" y="3341538"/>
            <a:ext cx="1224115" cy="122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7E194C-0842-4273-C707-DC89FCAF128B}"/>
              </a:ext>
            </a:extLst>
          </p:cNvPr>
          <p:cNvCxnSpPr>
            <a:cxnSpLocks/>
          </p:cNvCxnSpPr>
          <p:nvPr/>
        </p:nvCxnSpPr>
        <p:spPr>
          <a:xfrm>
            <a:off x="2300288" y="943016"/>
            <a:ext cx="74152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8E4821-731B-1D1D-D501-BAECFD6E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93" y="-167798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 deep learning model </a:t>
            </a:r>
            <a:br>
              <a:rPr lang="en-US" dirty="0"/>
            </a:br>
            <a:r>
              <a:rPr lang="en-US" dirty="0"/>
              <a:t>for enhancer activity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AAEB4C-D532-2B31-9849-702360858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339"/>
          <a:stretch/>
        </p:blipFill>
        <p:spPr>
          <a:xfrm>
            <a:off x="10617200" y="-1999264"/>
            <a:ext cx="1473200" cy="1646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01B77D-BD77-6236-86B3-716BDDAF41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7" b="50069"/>
          <a:stretch/>
        </p:blipFill>
        <p:spPr>
          <a:xfrm>
            <a:off x="9091450" y="-1999264"/>
            <a:ext cx="1473200" cy="17861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930910E6-B3F7-3336-484A-ECADEE4FE338}"/>
              </a:ext>
            </a:extLst>
          </p:cNvPr>
          <p:cNvGrpSpPr/>
          <p:nvPr/>
        </p:nvGrpSpPr>
        <p:grpSpPr>
          <a:xfrm>
            <a:off x="4966138" y="51279"/>
            <a:ext cx="2259724" cy="1734207"/>
            <a:chOff x="1604080" y="2680138"/>
            <a:chExt cx="2259724" cy="1734207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CF32A03-CA7F-A92A-1E6E-90F79546987D}"/>
                </a:ext>
              </a:extLst>
            </p:cNvPr>
            <p:cNvSpPr/>
            <p:nvPr/>
          </p:nvSpPr>
          <p:spPr>
            <a:xfrm>
              <a:off x="1604080" y="2680138"/>
              <a:ext cx="2259724" cy="17342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7F752-9C1B-A3CA-F559-C4CDB86EB839}"/>
                </a:ext>
              </a:extLst>
            </p:cNvPr>
            <p:cNvSpPr txBox="1"/>
            <p:nvPr/>
          </p:nvSpPr>
          <p:spPr>
            <a:xfrm>
              <a:off x="2248071" y="3362575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A261513-F992-3AFD-78C1-0EF8E4FEC165}"/>
              </a:ext>
            </a:extLst>
          </p:cNvPr>
          <p:cNvGrpSpPr/>
          <p:nvPr/>
        </p:nvGrpSpPr>
        <p:grpSpPr>
          <a:xfrm>
            <a:off x="12726906" y="2537263"/>
            <a:ext cx="2259724" cy="1734207"/>
            <a:chOff x="4796391" y="2680138"/>
            <a:chExt cx="2259724" cy="173420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FB3A1EC-99AF-B612-5C21-359D027D4B80}"/>
                </a:ext>
              </a:extLst>
            </p:cNvPr>
            <p:cNvSpPr/>
            <p:nvPr/>
          </p:nvSpPr>
          <p:spPr>
            <a:xfrm>
              <a:off x="4796391" y="2680138"/>
              <a:ext cx="2259724" cy="17342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028151-FCF8-EE4C-9754-BF0FE13AD3B0}"/>
                </a:ext>
              </a:extLst>
            </p:cNvPr>
            <p:cNvSpPr txBox="1"/>
            <p:nvPr/>
          </p:nvSpPr>
          <p:spPr>
            <a:xfrm>
              <a:off x="5477046" y="3391150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 2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2BB4239-7698-1530-0CBD-D2D1362BCEBB}"/>
              </a:ext>
            </a:extLst>
          </p:cNvPr>
          <p:cNvGrpSpPr/>
          <p:nvPr/>
        </p:nvGrpSpPr>
        <p:grpSpPr>
          <a:xfrm>
            <a:off x="15919218" y="2545308"/>
            <a:ext cx="2259724" cy="1734207"/>
            <a:chOff x="7988703" y="2688183"/>
            <a:chExt cx="2259724" cy="173420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0C3BFE7-CE6C-435D-6AB1-46E94CB68CED}"/>
                </a:ext>
              </a:extLst>
            </p:cNvPr>
            <p:cNvSpPr/>
            <p:nvPr/>
          </p:nvSpPr>
          <p:spPr>
            <a:xfrm>
              <a:off x="7988703" y="2688183"/>
              <a:ext cx="2259724" cy="17342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EB6DDA-8F76-2452-A336-4A34FAD02630}"/>
                </a:ext>
              </a:extLst>
            </p:cNvPr>
            <p:cNvSpPr txBox="1"/>
            <p:nvPr/>
          </p:nvSpPr>
          <p:spPr>
            <a:xfrm>
              <a:off x="8632694" y="3391150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 3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E5C96C-4EDE-D3F2-AC34-3954C8902026}"/>
              </a:ext>
            </a:extLst>
          </p:cNvPr>
          <p:cNvGrpSpPr/>
          <p:nvPr/>
        </p:nvGrpSpPr>
        <p:grpSpPr>
          <a:xfrm>
            <a:off x="1439248" y="885864"/>
            <a:ext cx="1774781" cy="2101326"/>
            <a:chOff x="233947" y="3514723"/>
            <a:chExt cx="1774781" cy="21013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E91CD6-5FB2-DADB-84C3-EC8D274A1CBC}"/>
                </a:ext>
              </a:extLst>
            </p:cNvPr>
            <p:cNvSpPr txBox="1"/>
            <p:nvPr/>
          </p:nvSpPr>
          <p:spPr>
            <a:xfrm>
              <a:off x="233947" y="5246717"/>
              <a:ext cx="1774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genome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A969A4C-44BA-29A4-E5D4-CFDF5AE5AB5F}"/>
                </a:ext>
              </a:extLst>
            </p:cNvPr>
            <p:cNvGrpSpPr/>
            <p:nvPr/>
          </p:nvGrpSpPr>
          <p:grpSpPr>
            <a:xfrm>
              <a:off x="1064186" y="3514723"/>
              <a:ext cx="143940" cy="1731994"/>
              <a:chOff x="1064186" y="3514723"/>
              <a:chExt cx="143940" cy="1731994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69C7435-D1F7-001C-736C-415B49428B22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 flipV="1">
                <a:off x="1121338" y="3571875"/>
                <a:ext cx="737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909A558-6B07-2B63-BE27-AE1F77928218}"/>
                  </a:ext>
                </a:extLst>
              </p:cNvPr>
              <p:cNvSpPr/>
              <p:nvPr/>
            </p:nvSpPr>
            <p:spPr>
              <a:xfrm>
                <a:off x="1064186" y="3514723"/>
                <a:ext cx="143940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66EBE7F-2D2B-8802-3410-8D28839ACB05}"/>
              </a:ext>
            </a:extLst>
          </p:cNvPr>
          <p:cNvGrpSpPr/>
          <p:nvPr/>
        </p:nvGrpSpPr>
        <p:grpSpPr>
          <a:xfrm>
            <a:off x="8529140" y="885864"/>
            <a:ext cx="2280753" cy="2407668"/>
            <a:chOff x="3195106" y="3514723"/>
            <a:chExt cx="2280753" cy="24076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643A05-7B06-C8A9-0EC7-64D80B2F4EB3}"/>
                </a:ext>
              </a:extLst>
            </p:cNvPr>
            <p:cNvSpPr txBox="1"/>
            <p:nvPr/>
          </p:nvSpPr>
          <p:spPr>
            <a:xfrm>
              <a:off x="3195106" y="5276060"/>
              <a:ext cx="22807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Regulatory elements </a:t>
              </a:r>
            </a:p>
            <a:p>
              <a:pPr algn="ctr"/>
              <a:r>
                <a:rPr lang="en-US" dirty="0"/>
                <a:t>annotations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49A52DB-C303-0D64-42A0-77A374C0278B}"/>
                </a:ext>
              </a:extLst>
            </p:cNvPr>
            <p:cNvGrpSpPr/>
            <p:nvPr/>
          </p:nvGrpSpPr>
          <p:grpSpPr>
            <a:xfrm>
              <a:off x="4278874" y="3514723"/>
              <a:ext cx="143940" cy="1731994"/>
              <a:chOff x="4278874" y="3514723"/>
              <a:chExt cx="143940" cy="173199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97CF099-FED3-51F2-C661-D2D99FCB05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5483" y="3571875"/>
                <a:ext cx="737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8B9F6E0-5A1F-3E79-7C80-368280856647}"/>
                  </a:ext>
                </a:extLst>
              </p:cNvPr>
              <p:cNvSpPr/>
              <p:nvPr/>
            </p:nvSpPr>
            <p:spPr>
              <a:xfrm>
                <a:off x="4278874" y="3514723"/>
                <a:ext cx="143940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5CD7194-14CB-E18B-184A-F34EC4459273}"/>
              </a:ext>
            </a:extLst>
          </p:cNvPr>
          <p:cNvGrpSpPr/>
          <p:nvPr/>
        </p:nvGrpSpPr>
        <p:grpSpPr>
          <a:xfrm>
            <a:off x="14206384" y="3371848"/>
            <a:ext cx="2491451" cy="2378325"/>
            <a:chOff x="6275869" y="3514723"/>
            <a:chExt cx="2491451" cy="237832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C13392-B78E-AB39-AA9C-0B94E1AD9F5E}"/>
                </a:ext>
              </a:extLst>
            </p:cNvPr>
            <p:cNvSpPr txBox="1"/>
            <p:nvPr/>
          </p:nvSpPr>
          <p:spPr>
            <a:xfrm>
              <a:off x="6275869" y="5246717"/>
              <a:ext cx="24914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 algn="ctr"/>
              <a:r>
                <a:rPr lang="en-US" dirty="0"/>
                <a:t>Cross-tissue enhancer </a:t>
              </a:r>
            </a:p>
            <a:p>
              <a:pPr algn="ctr"/>
              <a:r>
                <a:rPr lang="en-US" dirty="0"/>
                <a:t>activity 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78DE8D6-C7FD-B256-9EC0-F1EFCF7100DE}"/>
                </a:ext>
              </a:extLst>
            </p:cNvPr>
            <p:cNvGrpSpPr/>
            <p:nvPr/>
          </p:nvGrpSpPr>
          <p:grpSpPr>
            <a:xfrm>
              <a:off x="7464987" y="3514723"/>
              <a:ext cx="143940" cy="1731994"/>
              <a:chOff x="7464987" y="3514723"/>
              <a:chExt cx="143940" cy="1731994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019F04D-B06E-CF4A-15DE-0DF71252A8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1595" y="3571875"/>
                <a:ext cx="737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138D0D2-FD20-67BB-3D4E-FF52CC64B6B9}"/>
                  </a:ext>
                </a:extLst>
              </p:cNvPr>
              <p:cNvSpPr/>
              <p:nvPr/>
            </p:nvSpPr>
            <p:spPr>
              <a:xfrm>
                <a:off x="7464987" y="3514723"/>
                <a:ext cx="143940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35EF649-AFFC-9DB7-85D8-2B6118765FF7}"/>
              </a:ext>
            </a:extLst>
          </p:cNvPr>
          <p:cNvGrpSpPr/>
          <p:nvPr/>
        </p:nvGrpSpPr>
        <p:grpSpPr>
          <a:xfrm>
            <a:off x="17420893" y="3371848"/>
            <a:ext cx="2770909" cy="2378325"/>
            <a:chOff x="9490378" y="3514723"/>
            <a:chExt cx="2770909" cy="237832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96DDD3-0815-8E61-F6AC-30A37ECF3321}"/>
                </a:ext>
              </a:extLst>
            </p:cNvPr>
            <p:cNvSpPr txBox="1"/>
            <p:nvPr/>
          </p:nvSpPr>
          <p:spPr>
            <a:xfrm>
              <a:off x="9490378" y="5246717"/>
              <a:ext cx="277090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Enhancer mutational </a:t>
              </a:r>
            </a:p>
            <a:p>
              <a:pPr algn="ctr"/>
              <a:r>
                <a:rPr lang="en-US" dirty="0"/>
                <a:t>profiles 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DB2273A-C533-8E21-23EC-E4804CE4506C}"/>
                </a:ext>
              </a:extLst>
            </p:cNvPr>
            <p:cNvGrpSpPr/>
            <p:nvPr/>
          </p:nvGrpSpPr>
          <p:grpSpPr>
            <a:xfrm>
              <a:off x="10787772" y="3514723"/>
              <a:ext cx="130855" cy="1731994"/>
              <a:chOff x="10787772" y="3514723"/>
              <a:chExt cx="130855" cy="1731994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CFA649-CDE4-CE48-D679-9E04DD3FE6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38172" y="3571875"/>
                <a:ext cx="670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F2F998D-9229-C8E7-E7BC-4038E20C7F8D}"/>
                  </a:ext>
                </a:extLst>
              </p:cNvPr>
              <p:cNvSpPr/>
              <p:nvPr/>
            </p:nvSpPr>
            <p:spPr>
              <a:xfrm>
                <a:off x="10787772" y="3514723"/>
                <a:ext cx="130855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3BE54E8-860F-E465-23C7-147CBFE13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13"/>
          <a:stretch/>
        </p:blipFill>
        <p:spPr bwMode="auto">
          <a:xfrm>
            <a:off x="795373" y="7345820"/>
            <a:ext cx="10163804" cy="254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E39915-9DA3-8DB2-3394-6C2AD5BB9136}"/>
              </a:ext>
            </a:extLst>
          </p:cNvPr>
          <p:cNvSpPr txBox="1"/>
          <p:nvPr/>
        </p:nvSpPr>
        <p:spPr>
          <a:xfrm>
            <a:off x="8789954" y="10047326"/>
            <a:ext cx="3471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Hudaiberdiev</a:t>
            </a:r>
            <a:r>
              <a:rPr lang="en-US" dirty="0"/>
              <a:t>, S. et al., 2023</a:t>
            </a:r>
          </a:p>
        </p:txBody>
      </p:sp>
      <p:pic>
        <p:nvPicPr>
          <p:cNvPr id="5122" name="Picture 2" descr="ENCODE (Encyclopedia Of DNA Elements) | Cherry Lab">
            <a:extLst>
              <a:ext uri="{FF2B5EF4-FFF2-40B4-BE49-F238E27FC236}">
                <a16:creationId xmlns:a16="http://schemas.microsoft.com/office/drawing/2014/main" id="{96C4FC6E-6718-19F8-D981-188CA414D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66" y="3148823"/>
            <a:ext cx="1887666" cy="188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62CE56-6D27-E45A-CD95-A6EC7897EFB1}"/>
              </a:ext>
            </a:extLst>
          </p:cNvPr>
          <p:cNvSpPr txBox="1"/>
          <p:nvPr/>
        </p:nvSpPr>
        <p:spPr>
          <a:xfrm>
            <a:off x="2658912" y="4376915"/>
            <a:ext cx="3088515" cy="377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250"/>
              </a:lnSpc>
              <a:spcBef>
                <a:spcPts val="2000"/>
              </a:spcBef>
              <a:spcAft>
                <a:spcPts val="1000"/>
              </a:spcAft>
            </a:pPr>
            <a:r>
              <a:rPr lang="en-US" b="1" dirty="0"/>
              <a:t>Roadmap Epigenomics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1EE8B7E-EF47-551B-AD6A-F96BDFBFCF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502" t="64452" r="52108" b="2179"/>
          <a:stretch/>
        </p:blipFill>
        <p:spPr>
          <a:xfrm>
            <a:off x="7390841" y="3319255"/>
            <a:ext cx="4274713" cy="31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35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DC9F9F-4636-2F15-CB9F-8B6328912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29" t="21806" r="49273" b="54354"/>
          <a:stretch/>
        </p:blipFill>
        <p:spPr>
          <a:xfrm rot="10800000">
            <a:off x="1986106" y="3493644"/>
            <a:ext cx="401263" cy="3271838"/>
          </a:xfrm>
          <a:prstGeom prst="rect">
            <a:avLst/>
          </a:prstGeom>
        </p:spPr>
      </p:pic>
      <p:pic>
        <p:nvPicPr>
          <p:cNvPr id="5124" name="Picture 4" descr="History of the NIH Logo | National Institutes of Health (NIH)">
            <a:extLst>
              <a:ext uri="{FF2B5EF4-FFF2-40B4-BE49-F238E27FC236}">
                <a16:creationId xmlns:a16="http://schemas.microsoft.com/office/drawing/2014/main" id="{07B7F1BF-236F-88A0-E484-57C96E3CA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015" y="3341538"/>
            <a:ext cx="1224115" cy="122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7E194C-0842-4273-C707-DC89FCAF128B}"/>
              </a:ext>
            </a:extLst>
          </p:cNvPr>
          <p:cNvCxnSpPr>
            <a:cxnSpLocks/>
          </p:cNvCxnSpPr>
          <p:nvPr/>
        </p:nvCxnSpPr>
        <p:spPr>
          <a:xfrm>
            <a:off x="-5182491" y="943016"/>
            <a:ext cx="149393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8E4821-731B-1D1D-D501-BAECFD6E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93" y="-167798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 deep learning model </a:t>
            </a:r>
            <a:br>
              <a:rPr lang="en-US" dirty="0"/>
            </a:br>
            <a:r>
              <a:rPr lang="en-US" dirty="0"/>
              <a:t>for enhancer activity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AAEB4C-D532-2B31-9849-702360858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339"/>
          <a:stretch/>
        </p:blipFill>
        <p:spPr>
          <a:xfrm>
            <a:off x="10617200" y="-1999264"/>
            <a:ext cx="1473200" cy="1646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01B77D-BD77-6236-86B3-716BDDAF41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7" b="50069"/>
          <a:stretch/>
        </p:blipFill>
        <p:spPr>
          <a:xfrm>
            <a:off x="9091450" y="-1999264"/>
            <a:ext cx="1473200" cy="17861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930910E6-B3F7-3336-484A-ECADEE4FE338}"/>
              </a:ext>
            </a:extLst>
          </p:cNvPr>
          <p:cNvGrpSpPr/>
          <p:nvPr/>
        </p:nvGrpSpPr>
        <p:grpSpPr>
          <a:xfrm>
            <a:off x="-2516641" y="51279"/>
            <a:ext cx="2259724" cy="1734207"/>
            <a:chOff x="1604080" y="2680138"/>
            <a:chExt cx="2259724" cy="1734207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CF32A03-CA7F-A92A-1E6E-90F79546987D}"/>
                </a:ext>
              </a:extLst>
            </p:cNvPr>
            <p:cNvSpPr/>
            <p:nvPr/>
          </p:nvSpPr>
          <p:spPr>
            <a:xfrm>
              <a:off x="1604080" y="2680138"/>
              <a:ext cx="2259724" cy="17342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7F752-9C1B-A3CA-F559-C4CDB86EB839}"/>
                </a:ext>
              </a:extLst>
            </p:cNvPr>
            <p:cNvSpPr txBox="1"/>
            <p:nvPr/>
          </p:nvSpPr>
          <p:spPr>
            <a:xfrm>
              <a:off x="2248071" y="3362575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A261513-F992-3AFD-78C1-0EF8E4FEC165}"/>
              </a:ext>
            </a:extLst>
          </p:cNvPr>
          <p:cNvGrpSpPr/>
          <p:nvPr/>
        </p:nvGrpSpPr>
        <p:grpSpPr>
          <a:xfrm>
            <a:off x="4422231" y="90730"/>
            <a:ext cx="2259724" cy="1734207"/>
            <a:chOff x="4796391" y="2680138"/>
            <a:chExt cx="2259724" cy="173420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FB3A1EC-99AF-B612-5C21-359D027D4B80}"/>
                </a:ext>
              </a:extLst>
            </p:cNvPr>
            <p:cNvSpPr/>
            <p:nvPr/>
          </p:nvSpPr>
          <p:spPr>
            <a:xfrm>
              <a:off x="4796391" y="2680138"/>
              <a:ext cx="2259724" cy="17342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028151-FCF8-EE4C-9754-BF0FE13AD3B0}"/>
                </a:ext>
              </a:extLst>
            </p:cNvPr>
            <p:cNvSpPr txBox="1"/>
            <p:nvPr/>
          </p:nvSpPr>
          <p:spPr>
            <a:xfrm>
              <a:off x="5477046" y="3391150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 2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2BB4239-7698-1530-0CBD-D2D1362BCEBB}"/>
              </a:ext>
            </a:extLst>
          </p:cNvPr>
          <p:cNvGrpSpPr/>
          <p:nvPr/>
        </p:nvGrpSpPr>
        <p:grpSpPr>
          <a:xfrm>
            <a:off x="12832987" y="52744"/>
            <a:ext cx="2259724" cy="1734207"/>
            <a:chOff x="7988703" y="2688183"/>
            <a:chExt cx="2259724" cy="173420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0C3BFE7-CE6C-435D-6AB1-46E94CB68CED}"/>
                </a:ext>
              </a:extLst>
            </p:cNvPr>
            <p:cNvSpPr/>
            <p:nvPr/>
          </p:nvSpPr>
          <p:spPr>
            <a:xfrm>
              <a:off x="7988703" y="2688183"/>
              <a:ext cx="2259724" cy="17342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EB6DDA-8F76-2452-A336-4A34FAD02630}"/>
                </a:ext>
              </a:extLst>
            </p:cNvPr>
            <p:cNvSpPr txBox="1"/>
            <p:nvPr/>
          </p:nvSpPr>
          <p:spPr>
            <a:xfrm>
              <a:off x="8632694" y="3391150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 3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E5C96C-4EDE-D3F2-AC34-3954C8902026}"/>
              </a:ext>
            </a:extLst>
          </p:cNvPr>
          <p:cNvGrpSpPr/>
          <p:nvPr/>
        </p:nvGrpSpPr>
        <p:grpSpPr>
          <a:xfrm>
            <a:off x="-6043531" y="885864"/>
            <a:ext cx="1774781" cy="2101326"/>
            <a:chOff x="233947" y="3514723"/>
            <a:chExt cx="1774781" cy="21013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E91CD6-5FB2-DADB-84C3-EC8D274A1CBC}"/>
                </a:ext>
              </a:extLst>
            </p:cNvPr>
            <p:cNvSpPr txBox="1"/>
            <p:nvPr/>
          </p:nvSpPr>
          <p:spPr>
            <a:xfrm>
              <a:off x="233947" y="5246717"/>
              <a:ext cx="1774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genome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A969A4C-44BA-29A4-E5D4-CFDF5AE5AB5F}"/>
                </a:ext>
              </a:extLst>
            </p:cNvPr>
            <p:cNvGrpSpPr/>
            <p:nvPr/>
          </p:nvGrpSpPr>
          <p:grpSpPr>
            <a:xfrm>
              <a:off x="1064186" y="3514723"/>
              <a:ext cx="143940" cy="1731994"/>
              <a:chOff x="1064186" y="3514723"/>
              <a:chExt cx="143940" cy="1731994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69C7435-D1F7-001C-736C-415B49428B22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 flipV="1">
                <a:off x="1121338" y="3571875"/>
                <a:ext cx="737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909A558-6B07-2B63-BE27-AE1F77928218}"/>
                  </a:ext>
                </a:extLst>
              </p:cNvPr>
              <p:cNvSpPr/>
              <p:nvPr/>
            </p:nvSpPr>
            <p:spPr>
              <a:xfrm>
                <a:off x="1064186" y="3514723"/>
                <a:ext cx="143940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66EBE7F-2D2B-8802-3410-8D28839ACB05}"/>
              </a:ext>
            </a:extLst>
          </p:cNvPr>
          <p:cNvGrpSpPr/>
          <p:nvPr/>
        </p:nvGrpSpPr>
        <p:grpSpPr>
          <a:xfrm>
            <a:off x="1046361" y="885864"/>
            <a:ext cx="2280753" cy="2407668"/>
            <a:chOff x="3195106" y="3514723"/>
            <a:chExt cx="2280753" cy="24076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643A05-7B06-C8A9-0EC7-64D80B2F4EB3}"/>
                </a:ext>
              </a:extLst>
            </p:cNvPr>
            <p:cNvSpPr txBox="1"/>
            <p:nvPr/>
          </p:nvSpPr>
          <p:spPr>
            <a:xfrm>
              <a:off x="3195106" y="5276060"/>
              <a:ext cx="22807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Regulatory elements </a:t>
              </a:r>
            </a:p>
            <a:p>
              <a:pPr algn="ctr"/>
              <a:r>
                <a:rPr lang="en-US" dirty="0"/>
                <a:t>annotations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49A52DB-C303-0D64-42A0-77A374C0278B}"/>
                </a:ext>
              </a:extLst>
            </p:cNvPr>
            <p:cNvGrpSpPr/>
            <p:nvPr/>
          </p:nvGrpSpPr>
          <p:grpSpPr>
            <a:xfrm>
              <a:off x="4278874" y="3514723"/>
              <a:ext cx="143940" cy="1731994"/>
              <a:chOff x="4278874" y="3514723"/>
              <a:chExt cx="143940" cy="173199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97CF099-FED3-51F2-C661-D2D99FCB05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5483" y="3571875"/>
                <a:ext cx="737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8B9F6E0-5A1F-3E79-7C80-368280856647}"/>
                  </a:ext>
                </a:extLst>
              </p:cNvPr>
              <p:cNvSpPr/>
              <p:nvPr/>
            </p:nvSpPr>
            <p:spPr>
              <a:xfrm>
                <a:off x="4278874" y="3514723"/>
                <a:ext cx="143940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5CD7194-14CB-E18B-184A-F34EC4459273}"/>
              </a:ext>
            </a:extLst>
          </p:cNvPr>
          <p:cNvGrpSpPr/>
          <p:nvPr/>
        </p:nvGrpSpPr>
        <p:grpSpPr>
          <a:xfrm>
            <a:off x="8444168" y="886512"/>
            <a:ext cx="2491451" cy="2378325"/>
            <a:chOff x="6275869" y="3514723"/>
            <a:chExt cx="2491451" cy="237832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C13392-B78E-AB39-AA9C-0B94E1AD9F5E}"/>
                </a:ext>
              </a:extLst>
            </p:cNvPr>
            <p:cNvSpPr txBox="1"/>
            <p:nvPr/>
          </p:nvSpPr>
          <p:spPr>
            <a:xfrm>
              <a:off x="6275869" y="5246717"/>
              <a:ext cx="24914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 algn="ctr"/>
              <a:r>
                <a:rPr lang="en-US" dirty="0"/>
                <a:t>Cross-tissue enhancer </a:t>
              </a:r>
            </a:p>
            <a:p>
              <a:pPr algn="ctr"/>
              <a:r>
                <a:rPr lang="en-US" dirty="0"/>
                <a:t>activity 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78DE8D6-C7FD-B256-9EC0-F1EFCF7100DE}"/>
                </a:ext>
              </a:extLst>
            </p:cNvPr>
            <p:cNvGrpSpPr/>
            <p:nvPr/>
          </p:nvGrpSpPr>
          <p:grpSpPr>
            <a:xfrm>
              <a:off x="7464987" y="3514723"/>
              <a:ext cx="143940" cy="1731994"/>
              <a:chOff x="7464987" y="3514723"/>
              <a:chExt cx="143940" cy="1731994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019F04D-B06E-CF4A-15DE-0DF71252A8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1595" y="3571875"/>
                <a:ext cx="737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138D0D2-FD20-67BB-3D4E-FF52CC64B6B9}"/>
                  </a:ext>
                </a:extLst>
              </p:cNvPr>
              <p:cNvSpPr/>
              <p:nvPr/>
            </p:nvSpPr>
            <p:spPr>
              <a:xfrm>
                <a:off x="7464987" y="3514723"/>
                <a:ext cx="143940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35EF649-AFFC-9DB7-85D8-2B6118765FF7}"/>
              </a:ext>
            </a:extLst>
          </p:cNvPr>
          <p:cNvGrpSpPr/>
          <p:nvPr/>
        </p:nvGrpSpPr>
        <p:grpSpPr>
          <a:xfrm>
            <a:off x="17420893" y="3371848"/>
            <a:ext cx="2770909" cy="2378325"/>
            <a:chOff x="9490378" y="3514723"/>
            <a:chExt cx="2770909" cy="237832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96DDD3-0815-8E61-F6AC-30A37ECF3321}"/>
                </a:ext>
              </a:extLst>
            </p:cNvPr>
            <p:cNvSpPr txBox="1"/>
            <p:nvPr/>
          </p:nvSpPr>
          <p:spPr>
            <a:xfrm>
              <a:off x="9490378" y="5246717"/>
              <a:ext cx="277090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Enhancer mutational </a:t>
              </a:r>
            </a:p>
            <a:p>
              <a:pPr algn="ctr"/>
              <a:r>
                <a:rPr lang="en-US" dirty="0"/>
                <a:t>profiles 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DB2273A-C533-8E21-23EC-E4804CE4506C}"/>
                </a:ext>
              </a:extLst>
            </p:cNvPr>
            <p:cNvGrpSpPr/>
            <p:nvPr/>
          </p:nvGrpSpPr>
          <p:grpSpPr>
            <a:xfrm>
              <a:off x="10787772" y="3514723"/>
              <a:ext cx="130855" cy="1731994"/>
              <a:chOff x="10787772" y="3514723"/>
              <a:chExt cx="130855" cy="1731994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CFA649-CDE4-CE48-D679-9E04DD3FE6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38172" y="3571875"/>
                <a:ext cx="6705" cy="167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F2F998D-9229-C8E7-E7BC-4038E20C7F8D}"/>
                  </a:ext>
                </a:extLst>
              </p:cNvPr>
              <p:cNvSpPr/>
              <p:nvPr/>
            </p:nvSpPr>
            <p:spPr>
              <a:xfrm>
                <a:off x="10787772" y="3514723"/>
                <a:ext cx="130855" cy="14394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3BE54E8-860F-E465-23C7-147CBFE13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13"/>
          <a:stretch/>
        </p:blipFill>
        <p:spPr bwMode="auto">
          <a:xfrm>
            <a:off x="795373" y="7345820"/>
            <a:ext cx="10163804" cy="254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E39915-9DA3-8DB2-3394-6C2AD5BB9136}"/>
              </a:ext>
            </a:extLst>
          </p:cNvPr>
          <p:cNvSpPr txBox="1"/>
          <p:nvPr/>
        </p:nvSpPr>
        <p:spPr>
          <a:xfrm>
            <a:off x="8789954" y="10047326"/>
            <a:ext cx="3471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Hudaiberdiev</a:t>
            </a:r>
            <a:r>
              <a:rPr lang="en-US" dirty="0"/>
              <a:t>, S. et al., 2023</a:t>
            </a:r>
          </a:p>
        </p:txBody>
      </p:sp>
      <p:pic>
        <p:nvPicPr>
          <p:cNvPr id="5122" name="Picture 2" descr="ENCODE (Encyclopedia Of DNA Elements) | Cherry Lab">
            <a:extLst>
              <a:ext uri="{FF2B5EF4-FFF2-40B4-BE49-F238E27FC236}">
                <a16:creationId xmlns:a16="http://schemas.microsoft.com/office/drawing/2014/main" id="{96C4FC6E-6718-19F8-D981-188CA414D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03061" y="3148823"/>
            <a:ext cx="1887666" cy="188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62CE56-6D27-E45A-CD95-A6EC7897EFB1}"/>
              </a:ext>
            </a:extLst>
          </p:cNvPr>
          <p:cNvSpPr txBox="1"/>
          <p:nvPr/>
        </p:nvSpPr>
        <p:spPr>
          <a:xfrm>
            <a:off x="-3088515" y="4376915"/>
            <a:ext cx="3088515" cy="377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250"/>
              </a:lnSpc>
              <a:spcBef>
                <a:spcPts val="2000"/>
              </a:spcBef>
              <a:spcAft>
                <a:spcPts val="1000"/>
              </a:spcAft>
            </a:pPr>
            <a:r>
              <a:rPr lang="en-US" b="1" dirty="0"/>
              <a:t>Roadmap Epigenomics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1EE8B7E-EF47-551B-AD6A-F96BDFBFCF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502" t="64452" r="52108" b="2179"/>
          <a:stretch/>
        </p:blipFill>
        <p:spPr>
          <a:xfrm>
            <a:off x="-5069352" y="3319255"/>
            <a:ext cx="4274713" cy="3110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D3A5A-BE81-CBE9-751F-73A7B5D982E4}"/>
              </a:ext>
            </a:extLst>
          </p:cNvPr>
          <p:cNvSpPr txBox="1"/>
          <p:nvPr/>
        </p:nvSpPr>
        <p:spPr>
          <a:xfrm>
            <a:off x="451070" y="3180221"/>
            <a:ext cx="3471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(2-4k features)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2B4474-E0FD-EB45-8265-03D70125F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9864" y="3364887"/>
            <a:ext cx="4699931" cy="32464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6C75AE-1357-6022-F7E9-9C7BD18192D2}"/>
              </a:ext>
            </a:extLst>
          </p:cNvPr>
          <p:cNvSpPr txBox="1"/>
          <p:nvPr/>
        </p:nvSpPr>
        <p:spPr>
          <a:xfrm>
            <a:off x="7954226" y="3100265"/>
            <a:ext cx="3471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(44 tissues/cell lines)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F70D28-C10F-D886-7B34-5A72C27D87BC}"/>
              </a:ext>
            </a:extLst>
          </p:cNvPr>
          <p:cNvCxnSpPr>
            <a:cxnSpLocks/>
          </p:cNvCxnSpPr>
          <p:nvPr/>
        </p:nvCxnSpPr>
        <p:spPr>
          <a:xfrm flipV="1">
            <a:off x="5504270" y="1618116"/>
            <a:ext cx="0" cy="7091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2B5E5F4-3D7D-B0A3-4025-40F492282074}"/>
              </a:ext>
            </a:extLst>
          </p:cNvPr>
          <p:cNvSpPr/>
          <p:nvPr/>
        </p:nvSpPr>
        <p:spPr>
          <a:xfrm>
            <a:off x="5434128" y="2365399"/>
            <a:ext cx="143940" cy="14394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D3F6B2-678B-DB15-85F2-70FE70FA951F}"/>
              </a:ext>
            </a:extLst>
          </p:cNvPr>
          <p:cNvSpPr txBox="1"/>
          <p:nvPr/>
        </p:nvSpPr>
        <p:spPr>
          <a:xfrm>
            <a:off x="3775607" y="2741524"/>
            <a:ext cx="3471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(tissue/cell line specific)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5494A9-80B3-ECA7-2798-422185E8B7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25564" y="51279"/>
            <a:ext cx="7722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0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475</Words>
  <Application>Microsoft Macintosh PowerPoint</Application>
  <PresentationFormat>Widescreen</PresentationFormat>
  <Paragraphs>144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TREDNET</vt:lpstr>
      <vt:lpstr>PowerPoint Presentation</vt:lpstr>
      <vt:lpstr>PowerPoint Presentation</vt:lpstr>
      <vt:lpstr>PowerPoint Presentation</vt:lpstr>
      <vt:lpstr>A deep learning model  for enhancer activity prediction</vt:lpstr>
      <vt:lpstr>A deep learning model  for enhancer activity prediction</vt:lpstr>
      <vt:lpstr>A deep learning model  for enhancer activity prediction</vt:lpstr>
      <vt:lpstr>A deep learning model  for enhancer activity prediction</vt:lpstr>
      <vt:lpstr>A deep learning model  for enhancer activity prediction</vt:lpstr>
      <vt:lpstr>A deep learning model  for enhancer activity prediction</vt:lpstr>
      <vt:lpstr>TREDNet predicts strong effects of mutations within motifs of key liver TFs</vt:lpstr>
      <vt:lpstr>TREDNet predicts strong effects of mutations within motifs of key liver TFs</vt:lpstr>
      <vt:lpstr>PowerPoint Presentation</vt:lpstr>
      <vt:lpstr>PowerPoint Presentation</vt:lpstr>
      <vt:lpstr>TREDNet predicted causal SNP</vt:lpstr>
      <vt:lpstr>TREDNet predicts causal SNP and beyond </vt:lpstr>
      <vt:lpstr>What are the limitations?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Manzo, Gaetano (NIH/NLM/NCBI) [F]</dc:creator>
  <cp:lastModifiedBy>Manzo, Gaetano (NIH/NLM/NCBI) [F]</cp:lastModifiedBy>
  <cp:revision>2</cp:revision>
  <dcterms:created xsi:type="dcterms:W3CDTF">2024-06-25T15:04:11Z</dcterms:created>
  <dcterms:modified xsi:type="dcterms:W3CDTF">2024-06-26T13:55:05Z</dcterms:modified>
</cp:coreProperties>
</file>